
<file path=[Content_Types].xml><?xml version="1.0" encoding="utf-8"?>
<Types xmlns="http://schemas.openxmlformats.org/package/2006/content-types">
  <Default Extension="emf" ContentType="image/x-emf"/>
  <Default Extension="gif" ContentType="video/unknown"/>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302" r:id="rId4"/>
    <p:sldId id="303" r:id="rId5"/>
    <p:sldId id="304" r:id="rId6"/>
    <p:sldId id="305" r:id="rId7"/>
    <p:sldId id="306" r:id="rId8"/>
    <p:sldId id="271" r:id="rId9"/>
    <p:sldId id="272" r:id="rId10"/>
    <p:sldId id="273" r:id="rId11"/>
    <p:sldId id="274" r:id="rId12"/>
    <p:sldId id="296" r:id="rId13"/>
    <p:sldId id="290" r:id="rId14"/>
    <p:sldId id="292" r:id="rId15"/>
    <p:sldId id="291" r:id="rId16"/>
    <p:sldId id="293" r:id="rId17"/>
    <p:sldId id="294" r:id="rId18"/>
    <p:sldId id="259" r:id="rId19"/>
    <p:sldId id="266" r:id="rId20"/>
    <p:sldId id="265" r:id="rId21"/>
    <p:sldId id="261" r:id="rId22"/>
    <p:sldId id="267" r:id="rId23"/>
    <p:sldId id="262" r:id="rId24"/>
    <p:sldId id="297" r:id="rId25"/>
    <p:sldId id="268" r:id="rId26"/>
    <p:sldId id="295" r:id="rId27"/>
    <p:sldId id="298" r:id="rId28"/>
    <p:sldId id="269" r:id="rId29"/>
    <p:sldId id="289" r:id="rId30"/>
    <p:sldId id="285" r:id="rId31"/>
    <p:sldId id="286" r:id="rId32"/>
    <p:sldId id="284" r:id="rId33"/>
    <p:sldId id="299" r:id="rId34"/>
    <p:sldId id="300" r:id="rId35"/>
    <p:sldId id="260" r:id="rId36"/>
    <p:sldId id="314" r:id="rId37"/>
    <p:sldId id="301" r:id="rId38"/>
    <p:sldId id="308" r:id="rId39"/>
    <p:sldId id="309" r:id="rId40"/>
    <p:sldId id="312" r:id="rId41"/>
    <p:sldId id="313" r:id="rId42"/>
    <p:sldId id="310" r:id="rId43"/>
    <p:sldId id="311" r:id="rId44"/>
    <p:sldId id="317" r:id="rId45"/>
    <p:sldId id="283" r:id="rId46"/>
    <p:sldId id="316" r:id="rId47"/>
    <p:sldId id="31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67718" autoAdjust="0"/>
  </p:normalViewPr>
  <p:slideViewPr>
    <p:cSldViewPr snapToGrid="0">
      <p:cViewPr varScale="1">
        <p:scale>
          <a:sx n="58" d="100"/>
          <a:sy n="58" d="100"/>
        </p:scale>
        <p:origin x="1421" y="48"/>
      </p:cViewPr>
      <p:guideLst/>
    </p:cSldViewPr>
  </p:slideViewPr>
  <p:outlineViewPr>
    <p:cViewPr>
      <p:scale>
        <a:sx n="33" d="100"/>
        <a:sy n="33" d="100"/>
      </p:scale>
      <p:origin x="0" y="-120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5.pn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4"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 Id="rId4"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B99950-C420-354A-B162-D2D29EA86A3A}" type="doc">
      <dgm:prSet loTypeId="urn:microsoft.com/office/officeart/2008/layout/PictureAccentList" loCatId="" qsTypeId="urn:microsoft.com/office/officeart/2005/8/quickstyle/simple4" qsCatId="simple" csTypeId="urn:microsoft.com/office/officeart/2005/8/colors/accent1_2" csCatId="accent1" phldr="1"/>
      <dgm:spPr/>
      <dgm:t>
        <a:bodyPr/>
        <a:lstStyle/>
        <a:p>
          <a:endParaRPr lang="en-US"/>
        </a:p>
      </dgm:t>
    </dgm:pt>
    <dgm:pt modelId="{4EEB0FD0-A58F-DB44-B0B5-1E2112EB7E77}">
      <dgm:prSet phldrT="[Text]"/>
      <dgm:spPr/>
      <dgm:t>
        <a:bodyPr/>
        <a:lstStyle/>
        <a:p>
          <a:r>
            <a:rPr lang="en-US" dirty="0"/>
            <a:t>Main Memory</a:t>
          </a:r>
        </a:p>
      </dgm:t>
    </dgm:pt>
    <dgm:pt modelId="{2EA9F3B7-3271-8B49-91DE-A6888F02D829}" type="parTrans" cxnId="{39C6A3EA-7D5E-FD4C-A988-1D8A789063A8}">
      <dgm:prSet/>
      <dgm:spPr/>
      <dgm:t>
        <a:bodyPr/>
        <a:lstStyle/>
        <a:p>
          <a:endParaRPr lang="en-US"/>
        </a:p>
      </dgm:t>
    </dgm:pt>
    <dgm:pt modelId="{ACA0ED63-1B35-2745-95B0-8658ACB6B945}" type="sibTrans" cxnId="{39C6A3EA-7D5E-FD4C-A988-1D8A789063A8}">
      <dgm:prSet/>
      <dgm:spPr/>
      <dgm:t>
        <a:bodyPr/>
        <a:lstStyle/>
        <a:p>
          <a:endParaRPr lang="en-US"/>
        </a:p>
      </dgm:t>
    </dgm:pt>
    <dgm:pt modelId="{A3236F0D-05BC-874E-A58E-99623D060B82}">
      <dgm:prSet phldrT="[Text]"/>
      <dgm:spPr/>
      <dgm:t>
        <a:bodyPr/>
        <a:lstStyle/>
        <a:p>
          <a:r>
            <a:rPr lang="en-US" dirty="0"/>
            <a:t>Cache</a:t>
          </a:r>
        </a:p>
      </dgm:t>
    </dgm:pt>
    <dgm:pt modelId="{416668FA-E297-BB49-BD80-88FE4F1157A6}" type="parTrans" cxnId="{44E3259C-9398-4743-8E19-B516A1138B87}">
      <dgm:prSet/>
      <dgm:spPr/>
      <dgm:t>
        <a:bodyPr/>
        <a:lstStyle/>
        <a:p>
          <a:endParaRPr lang="en-US"/>
        </a:p>
      </dgm:t>
    </dgm:pt>
    <dgm:pt modelId="{D74228F5-FC77-E94C-9396-15EF802BC781}" type="sibTrans" cxnId="{44E3259C-9398-4743-8E19-B516A1138B87}">
      <dgm:prSet/>
      <dgm:spPr/>
      <dgm:t>
        <a:bodyPr/>
        <a:lstStyle/>
        <a:p>
          <a:endParaRPr lang="en-US"/>
        </a:p>
      </dgm:t>
    </dgm:pt>
    <dgm:pt modelId="{C25CEE69-8F1C-2343-9238-F63C2B81B124}">
      <dgm:prSet phldrT="[Text]"/>
      <dgm:spPr/>
      <dgm:t>
        <a:bodyPr/>
        <a:lstStyle/>
        <a:p>
          <a:r>
            <a:rPr lang="en-US" dirty="0"/>
            <a:t>Cache</a:t>
          </a:r>
        </a:p>
      </dgm:t>
    </dgm:pt>
    <dgm:pt modelId="{8D29B84F-13D2-1449-9357-435F470BA78F}" type="parTrans" cxnId="{E388FD94-1A83-744F-87AE-D8CFE3FAA578}">
      <dgm:prSet/>
      <dgm:spPr/>
      <dgm:t>
        <a:bodyPr/>
        <a:lstStyle/>
        <a:p>
          <a:endParaRPr lang="en-US"/>
        </a:p>
      </dgm:t>
    </dgm:pt>
    <dgm:pt modelId="{230AE29F-6C2D-B54B-8D5F-F1885A8123AF}" type="sibTrans" cxnId="{E388FD94-1A83-744F-87AE-D8CFE3FAA578}">
      <dgm:prSet/>
      <dgm:spPr/>
      <dgm:t>
        <a:bodyPr/>
        <a:lstStyle/>
        <a:p>
          <a:endParaRPr lang="en-US"/>
        </a:p>
      </dgm:t>
    </dgm:pt>
    <dgm:pt modelId="{EC5F9DE1-70B6-6743-A27A-7D1AF7A6773E}">
      <dgm:prSet/>
      <dgm:spPr/>
      <dgm:t>
        <a:bodyPr/>
        <a:lstStyle/>
        <a:p>
          <a:r>
            <a:rPr lang="en-US" dirty="0"/>
            <a:t>Cache</a:t>
          </a:r>
        </a:p>
      </dgm:t>
    </dgm:pt>
    <dgm:pt modelId="{049EFA8E-E808-4E4E-B15F-D86F129EE352}" type="parTrans" cxnId="{6E2F1B39-7AD8-6C4F-B438-02A304265F9E}">
      <dgm:prSet/>
      <dgm:spPr/>
      <dgm:t>
        <a:bodyPr/>
        <a:lstStyle/>
        <a:p>
          <a:endParaRPr lang="en-US"/>
        </a:p>
      </dgm:t>
    </dgm:pt>
    <dgm:pt modelId="{B240B5B3-C06E-C249-8A52-8E5B8305A12D}" type="sibTrans" cxnId="{6E2F1B39-7AD8-6C4F-B438-02A304265F9E}">
      <dgm:prSet/>
      <dgm:spPr/>
      <dgm:t>
        <a:bodyPr/>
        <a:lstStyle/>
        <a:p>
          <a:endParaRPr lang="en-US"/>
        </a:p>
      </dgm:t>
    </dgm:pt>
    <dgm:pt modelId="{BDF26BBE-5E38-E841-8616-92AE1E58BEFA}">
      <dgm:prSet/>
      <dgm:spPr/>
      <dgm:t>
        <a:bodyPr/>
        <a:lstStyle/>
        <a:p>
          <a:r>
            <a:rPr lang="en-US" dirty="0"/>
            <a:t>Cache</a:t>
          </a:r>
        </a:p>
      </dgm:t>
    </dgm:pt>
    <dgm:pt modelId="{E62C8D9D-40FD-8B4B-8492-65EC0D63A2D8}" type="parTrans" cxnId="{E7FC5CA9-8BD0-FD43-B941-0ADE61A57F90}">
      <dgm:prSet/>
      <dgm:spPr/>
      <dgm:t>
        <a:bodyPr/>
        <a:lstStyle/>
        <a:p>
          <a:endParaRPr lang="en-US"/>
        </a:p>
      </dgm:t>
    </dgm:pt>
    <dgm:pt modelId="{303C53B8-CF42-2E42-B6D5-F6699D86A66E}" type="sibTrans" cxnId="{E7FC5CA9-8BD0-FD43-B941-0ADE61A57F90}">
      <dgm:prSet/>
      <dgm:spPr/>
      <dgm:t>
        <a:bodyPr/>
        <a:lstStyle/>
        <a:p>
          <a:endParaRPr lang="en-US"/>
        </a:p>
      </dgm:t>
    </dgm:pt>
    <dgm:pt modelId="{C8D6207D-B1E5-804E-B84B-3C7B096CADC0}" type="pres">
      <dgm:prSet presAssocID="{ADB99950-C420-354A-B162-D2D29EA86A3A}" presName="layout" presStyleCnt="0">
        <dgm:presLayoutVars>
          <dgm:chMax/>
          <dgm:chPref/>
          <dgm:dir/>
          <dgm:animOne val="branch"/>
          <dgm:animLvl val="lvl"/>
          <dgm:resizeHandles/>
        </dgm:presLayoutVars>
      </dgm:prSet>
      <dgm:spPr/>
    </dgm:pt>
    <dgm:pt modelId="{76770A15-25C6-4D4F-9892-A0D195833625}" type="pres">
      <dgm:prSet presAssocID="{4EEB0FD0-A58F-DB44-B0B5-1E2112EB7E77}" presName="root" presStyleCnt="0">
        <dgm:presLayoutVars>
          <dgm:chMax/>
          <dgm:chPref val="4"/>
        </dgm:presLayoutVars>
      </dgm:prSet>
      <dgm:spPr/>
    </dgm:pt>
    <dgm:pt modelId="{D7E0E2FE-72E9-9A4C-B90E-29A18EE75ADB}" type="pres">
      <dgm:prSet presAssocID="{4EEB0FD0-A58F-DB44-B0B5-1E2112EB7E77}" presName="rootComposite" presStyleCnt="0">
        <dgm:presLayoutVars/>
      </dgm:prSet>
      <dgm:spPr/>
    </dgm:pt>
    <dgm:pt modelId="{630FA1D8-D1BE-9B47-AD8F-4985371C186A}" type="pres">
      <dgm:prSet presAssocID="{4EEB0FD0-A58F-DB44-B0B5-1E2112EB7E77}" presName="rootText" presStyleLbl="node0" presStyleIdx="0" presStyleCnt="1" custAng="16200000" custScaleX="68193" custLinFactY="100000" custLinFactNeighborX="-9793" custLinFactNeighborY="135227">
        <dgm:presLayoutVars>
          <dgm:chMax/>
          <dgm:chPref val="4"/>
        </dgm:presLayoutVars>
      </dgm:prSet>
      <dgm:spPr/>
    </dgm:pt>
    <dgm:pt modelId="{F3ECE415-B136-AB46-86DF-5716DF8B3CBF}" type="pres">
      <dgm:prSet presAssocID="{4EEB0FD0-A58F-DB44-B0B5-1E2112EB7E77}" presName="childShape" presStyleCnt="0">
        <dgm:presLayoutVars>
          <dgm:chMax val="0"/>
          <dgm:chPref val="0"/>
        </dgm:presLayoutVars>
      </dgm:prSet>
      <dgm:spPr/>
    </dgm:pt>
    <dgm:pt modelId="{47130E1E-2639-4545-94E8-44DEC45F8787}" type="pres">
      <dgm:prSet presAssocID="{A3236F0D-05BC-874E-A58E-99623D060B82}" presName="childComposite" presStyleCnt="0">
        <dgm:presLayoutVars>
          <dgm:chMax val="0"/>
          <dgm:chPref val="0"/>
        </dgm:presLayoutVars>
      </dgm:prSet>
      <dgm:spPr/>
    </dgm:pt>
    <dgm:pt modelId="{EE11FC8B-3FD7-AA44-B84D-DA45332104BD}" type="pres">
      <dgm:prSet presAssocID="{A3236F0D-05BC-874E-A58E-99623D060B82}" presName="Image" presStyleLbl="node1" presStyleIdx="0" presStyleCnt="4" custScaleX="191809" custScaleY="118855" custLinFactX="-180852" custLinFactY="-18006" custLinFactNeighborX="-200000" custLinFactNeighborY="-100000"/>
      <dgm:spPr>
        <a:blipFill rotWithShape="1">
          <a:blip xmlns:r="http://schemas.openxmlformats.org/officeDocument/2006/relationships" r:embed="rId1"/>
          <a:stretch>
            <a:fillRect/>
          </a:stretch>
        </a:blipFill>
      </dgm:spPr>
    </dgm:pt>
    <dgm:pt modelId="{79FE7056-0477-3A44-A798-D5DE28A3DADC}" type="pres">
      <dgm:prSet presAssocID="{A3236F0D-05BC-874E-A58E-99623D060B82}" presName="childText" presStyleLbl="lnNode1" presStyleIdx="0" presStyleCnt="4" custScaleX="23353" custScaleY="118713" custLinFactY="-18077" custLinFactNeighborX="-75132" custLinFactNeighborY="-100000">
        <dgm:presLayoutVars>
          <dgm:chMax val="0"/>
          <dgm:chPref val="0"/>
          <dgm:bulletEnabled val="1"/>
        </dgm:presLayoutVars>
      </dgm:prSet>
      <dgm:spPr/>
    </dgm:pt>
    <dgm:pt modelId="{BA251DF7-36C6-F54C-BAE8-896F1DD6D9C8}" type="pres">
      <dgm:prSet presAssocID="{EC5F9DE1-70B6-6743-A27A-7D1AF7A6773E}" presName="childComposite" presStyleCnt="0">
        <dgm:presLayoutVars>
          <dgm:chMax val="0"/>
          <dgm:chPref val="0"/>
        </dgm:presLayoutVars>
      </dgm:prSet>
      <dgm:spPr/>
    </dgm:pt>
    <dgm:pt modelId="{F30CD9CA-A33D-944A-A447-1412E5E688A9}" type="pres">
      <dgm:prSet presAssocID="{EC5F9DE1-70B6-6743-A27A-7D1AF7A6773E}" presName="Image" presStyleLbl="node1" presStyleIdx="1" presStyleCnt="4" custScaleX="190560" custLinFactX="-100000" custLinFactNeighborX="-195738" custLinFactNeighborY="-97245"/>
      <dgm:spPr>
        <a:blipFill rotWithShape="1">
          <a:blip xmlns:r="http://schemas.openxmlformats.org/officeDocument/2006/relationships" r:embed="rId2"/>
          <a:stretch>
            <a:fillRect/>
          </a:stretch>
        </a:blipFill>
      </dgm:spPr>
    </dgm:pt>
    <dgm:pt modelId="{BC6185AE-B578-7B48-B846-2D48576BF98B}" type="pres">
      <dgm:prSet presAssocID="{EC5F9DE1-70B6-6743-A27A-7D1AF7A6773E}" presName="childText" presStyleLbl="lnNode1" presStyleIdx="1" presStyleCnt="4" custScaleX="23975" custLinFactNeighborX="-74639" custLinFactNeighborY="-95568">
        <dgm:presLayoutVars>
          <dgm:chMax val="0"/>
          <dgm:chPref val="0"/>
          <dgm:bulletEnabled val="1"/>
        </dgm:presLayoutVars>
      </dgm:prSet>
      <dgm:spPr/>
    </dgm:pt>
    <dgm:pt modelId="{471C8072-B2EE-0441-AD7B-B3CD8E813278}" type="pres">
      <dgm:prSet presAssocID="{BDF26BBE-5E38-E841-8616-92AE1E58BEFA}" presName="childComposite" presStyleCnt="0">
        <dgm:presLayoutVars>
          <dgm:chMax val="0"/>
          <dgm:chPref val="0"/>
        </dgm:presLayoutVars>
      </dgm:prSet>
      <dgm:spPr/>
    </dgm:pt>
    <dgm:pt modelId="{AD85A8C7-8B30-5D4D-8D20-F0A886A30ADE}" type="pres">
      <dgm:prSet presAssocID="{BDF26BBE-5E38-E841-8616-92AE1E58BEFA}" presName="Image" presStyleLbl="node1" presStyleIdx="2" presStyleCnt="4" custScaleX="201570" custLinFactX="-101314" custLinFactNeighborX="-200000" custLinFactNeighborY="-57595"/>
      <dgm:spPr>
        <a:blipFill rotWithShape="1">
          <a:blip xmlns:r="http://schemas.openxmlformats.org/officeDocument/2006/relationships" r:embed="rId3"/>
          <a:stretch>
            <a:fillRect/>
          </a:stretch>
        </a:blipFill>
      </dgm:spPr>
    </dgm:pt>
    <dgm:pt modelId="{24E9955B-D17A-7D45-83BB-CAA1570F6D51}" type="pres">
      <dgm:prSet presAssocID="{BDF26BBE-5E38-E841-8616-92AE1E58BEFA}" presName="childText" presStyleLbl="lnNode1" presStyleIdx="2" presStyleCnt="4" custScaleX="22105" custLinFactNeighborX="-75633" custLinFactNeighborY="-57595">
        <dgm:presLayoutVars>
          <dgm:chMax val="0"/>
          <dgm:chPref val="0"/>
          <dgm:bulletEnabled val="1"/>
        </dgm:presLayoutVars>
      </dgm:prSet>
      <dgm:spPr/>
    </dgm:pt>
    <dgm:pt modelId="{B5ADE9CB-4A5C-2942-94C8-84DC4F25B254}" type="pres">
      <dgm:prSet presAssocID="{C25CEE69-8F1C-2343-9238-F63C2B81B124}" presName="childComposite" presStyleCnt="0">
        <dgm:presLayoutVars>
          <dgm:chMax val="0"/>
          <dgm:chPref val="0"/>
        </dgm:presLayoutVars>
      </dgm:prSet>
      <dgm:spPr/>
    </dgm:pt>
    <dgm:pt modelId="{3FDEAC37-3C36-D441-A3BA-F2DDE6FCFD45}" type="pres">
      <dgm:prSet presAssocID="{C25CEE69-8F1C-2343-9238-F63C2B81B124}" presName="Image" presStyleLbl="node1" presStyleIdx="3" presStyleCnt="4" custScaleX="191293" custLinFactX="-108541" custLinFactNeighborX="-200000" custLinFactNeighborY="-15090"/>
      <dgm:spPr>
        <a:blipFill rotWithShape="1">
          <a:blip xmlns:r="http://schemas.openxmlformats.org/officeDocument/2006/relationships" r:embed="rId4"/>
          <a:stretch>
            <a:fillRect/>
          </a:stretch>
        </a:blipFill>
      </dgm:spPr>
    </dgm:pt>
    <dgm:pt modelId="{B3B334E6-567D-9B40-9D95-32EA8592B9F1}" type="pres">
      <dgm:prSet presAssocID="{C25CEE69-8F1C-2343-9238-F63C2B81B124}" presName="childText" presStyleLbl="lnNode1" presStyleIdx="3" presStyleCnt="4" custScaleX="21576" custLinFactNeighborX="-75634" custLinFactNeighborY="-13413">
        <dgm:presLayoutVars>
          <dgm:chMax val="0"/>
          <dgm:chPref val="0"/>
          <dgm:bulletEnabled val="1"/>
        </dgm:presLayoutVars>
      </dgm:prSet>
      <dgm:spPr/>
    </dgm:pt>
  </dgm:ptLst>
  <dgm:cxnLst>
    <dgm:cxn modelId="{6E2F1B39-7AD8-6C4F-B438-02A304265F9E}" srcId="{4EEB0FD0-A58F-DB44-B0B5-1E2112EB7E77}" destId="{EC5F9DE1-70B6-6743-A27A-7D1AF7A6773E}" srcOrd="1" destOrd="0" parTransId="{049EFA8E-E808-4E4E-B15F-D86F129EE352}" sibTransId="{B240B5B3-C06E-C249-8A52-8E5B8305A12D}"/>
    <dgm:cxn modelId="{00094B87-6D6C-F84F-88A4-E597DC474593}" type="presOf" srcId="{BDF26BBE-5E38-E841-8616-92AE1E58BEFA}" destId="{24E9955B-D17A-7D45-83BB-CAA1570F6D51}" srcOrd="0" destOrd="0" presId="urn:microsoft.com/office/officeart/2008/layout/PictureAccentList"/>
    <dgm:cxn modelId="{E388FD94-1A83-744F-87AE-D8CFE3FAA578}" srcId="{4EEB0FD0-A58F-DB44-B0B5-1E2112EB7E77}" destId="{C25CEE69-8F1C-2343-9238-F63C2B81B124}" srcOrd="3" destOrd="0" parTransId="{8D29B84F-13D2-1449-9357-435F470BA78F}" sibTransId="{230AE29F-6C2D-B54B-8D5F-F1885A8123AF}"/>
    <dgm:cxn modelId="{B3039495-FDD9-B04E-B146-6F79856134A2}" type="presOf" srcId="{EC5F9DE1-70B6-6743-A27A-7D1AF7A6773E}" destId="{BC6185AE-B578-7B48-B846-2D48576BF98B}" srcOrd="0" destOrd="0" presId="urn:microsoft.com/office/officeart/2008/layout/PictureAccentList"/>
    <dgm:cxn modelId="{B09A9995-B0C8-2345-9810-401A22501546}" type="presOf" srcId="{C25CEE69-8F1C-2343-9238-F63C2B81B124}" destId="{B3B334E6-567D-9B40-9D95-32EA8592B9F1}" srcOrd="0" destOrd="0" presId="urn:microsoft.com/office/officeart/2008/layout/PictureAccentList"/>
    <dgm:cxn modelId="{263A4299-165A-B545-B4DB-EA55E511C6A3}" type="presOf" srcId="{A3236F0D-05BC-874E-A58E-99623D060B82}" destId="{79FE7056-0477-3A44-A798-D5DE28A3DADC}" srcOrd="0" destOrd="0" presId="urn:microsoft.com/office/officeart/2008/layout/PictureAccentList"/>
    <dgm:cxn modelId="{44E3259C-9398-4743-8E19-B516A1138B87}" srcId="{4EEB0FD0-A58F-DB44-B0B5-1E2112EB7E77}" destId="{A3236F0D-05BC-874E-A58E-99623D060B82}" srcOrd="0" destOrd="0" parTransId="{416668FA-E297-BB49-BD80-88FE4F1157A6}" sibTransId="{D74228F5-FC77-E94C-9396-15EF802BC781}"/>
    <dgm:cxn modelId="{9CD0BFA7-7183-B84C-AD05-22686EE63158}" type="presOf" srcId="{4EEB0FD0-A58F-DB44-B0B5-1E2112EB7E77}" destId="{630FA1D8-D1BE-9B47-AD8F-4985371C186A}" srcOrd="0" destOrd="0" presId="urn:microsoft.com/office/officeart/2008/layout/PictureAccentList"/>
    <dgm:cxn modelId="{E7FC5CA9-8BD0-FD43-B941-0ADE61A57F90}" srcId="{4EEB0FD0-A58F-DB44-B0B5-1E2112EB7E77}" destId="{BDF26BBE-5E38-E841-8616-92AE1E58BEFA}" srcOrd="2" destOrd="0" parTransId="{E62C8D9D-40FD-8B4B-8492-65EC0D63A2D8}" sibTransId="{303C53B8-CF42-2E42-B6D5-F6699D86A66E}"/>
    <dgm:cxn modelId="{158F93BF-27A3-7E44-87D4-3DB8E4928052}" type="presOf" srcId="{ADB99950-C420-354A-B162-D2D29EA86A3A}" destId="{C8D6207D-B1E5-804E-B84B-3C7B096CADC0}" srcOrd="0" destOrd="0" presId="urn:microsoft.com/office/officeart/2008/layout/PictureAccentList"/>
    <dgm:cxn modelId="{39C6A3EA-7D5E-FD4C-A988-1D8A789063A8}" srcId="{ADB99950-C420-354A-B162-D2D29EA86A3A}" destId="{4EEB0FD0-A58F-DB44-B0B5-1E2112EB7E77}" srcOrd="0" destOrd="0" parTransId="{2EA9F3B7-3271-8B49-91DE-A6888F02D829}" sibTransId="{ACA0ED63-1B35-2745-95B0-8658ACB6B945}"/>
    <dgm:cxn modelId="{53321A86-248F-9340-BBF5-9C26DC2E83DC}" type="presParOf" srcId="{C8D6207D-B1E5-804E-B84B-3C7B096CADC0}" destId="{76770A15-25C6-4D4F-9892-A0D195833625}" srcOrd="0" destOrd="0" presId="urn:microsoft.com/office/officeart/2008/layout/PictureAccentList"/>
    <dgm:cxn modelId="{F11DFCBB-834F-EA47-ACB6-5CF6C44B94C6}" type="presParOf" srcId="{76770A15-25C6-4D4F-9892-A0D195833625}" destId="{D7E0E2FE-72E9-9A4C-B90E-29A18EE75ADB}" srcOrd="0" destOrd="0" presId="urn:microsoft.com/office/officeart/2008/layout/PictureAccentList"/>
    <dgm:cxn modelId="{DE334681-B698-DC4A-AFCF-5795941C312A}" type="presParOf" srcId="{D7E0E2FE-72E9-9A4C-B90E-29A18EE75ADB}" destId="{630FA1D8-D1BE-9B47-AD8F-4985371C186A}" srcOrd="0" destOrd="0" presId="urn:microsoft.com/office/officeart/2008/layout/PictureAccentList"/>
    <dgm:cxn modelId="{9E7A6A65-09C3-4846-B206-EDB137E892D6}" type="presParOf" srcId="{76770A15-25C6-4D4F-9892-A0D195833625}" destId="{F3ECE415-B136-AB46-86DF-5716DF8B3CBF}" srcOrd="1" destOrd="0" presId="urn:microsoft.com/office/officeart/2008/layout/PictureAccentList"/>
    <dgm:cxn modelId="{7B7BE454-39C0-374B-9E04-C3F2294B6905}" type="presParOf" srcId="{F3ECE415-B136-AB46-86DF-5716DF8B3CBF}" destId="{47130E1E-2639-4545-94E8-44DEC45F8787}" srcOrd="0" destOrd="0" presId="urn:microsoft.com/office/officeart/2008/layout/PictureAccentList"/>
    <dgm:cxn modelId="{EBD36DAE-1D61-EE48-B606-2F6E4F065A12}" type="presParOf" srcId="{47130E1E-2639-4545-94E8-44DEC45F8787}" destId="{EE11FC8B-3FD7-AA44-B84D-DA45332104BD}" srcOrd="0" destOrd="0" presId="urn:microsoft.com/office/officeart/2008/layout/PictureAccentList"/>
    <dgm:cxn modelId="{9842558D-32BB-4C49-B6D3-E5DE0F4B9A9D}" type="presParOf" srcId="{47130E1E-2639-4545-94E8-44DEC45F8787}" destId="{79FE7056-0477-3A44-A798-D5DE28A3DADC}" srcOrd="1" destOrd="0" presId="urn:microsoft.com/office/officeart/2008/layout/PictureAccentList"/>
    <dgm:cxn modelId="{B4D56236-3310-3F42-88A7-15F90BF95015}" type="presParOf" srcId="{F3ECE415-B136-AB46-86DF-5716DF8B3CBF}" destId="{BA251DF7-36C6-F54C-BAE8-896F1DD6D9C8}" srcOrd="1" destOrd="0" presId="urn:microsoft.com/office/officeart/2008/layout/PictureAccentList"/>
    <dgm:cxn modelId="{82A0E622-BA84-254F-8971-B67758508FAA}" type="presParOf" srcId="{BA251DF7-36C6-F54C-BAE8-896F1DD6D9C8}" destId="{F30CD9CA-A33D-944A-A447-1412E5E688A9}" srcOrd="0" destOrd="0" presId="urn:microsoft.com/office/officeart/2008/layout/PictureAccentList"/>
    <dgm:cxn modelId="{C2AB7339-77ED-2C40-B04B-C13FC5A84031}" type="presParOf" srcId="{BA251DF7-36C6-F54C-BAE8-896F1DD6D9C8}" destId="{BC6185AE-B578-7B48-B846-2D48576BF98B}" srcOrd="1" destOrd="0" presId="urn:microsoft.com/office/officeart/2008/layout/PictureAccentList"/>
    <dgm:cxn modelId="{5A580A35-90E5-954C-8301-3E26A8810EB6}" type="presParOf" srcId="{F3ECE415-B136-AB46-86DF-5716DF8B3CBF}" destId="{471C8072-B2EE-0441-AD7B-B3CD8E813278}" srcOrd="2" destOrd="0" presId="urn:microsoft.com/office/officeart/2008/layout/PictureAccentList"/>
    <dgm:cxn modelId="{3FF45574-8028-794A-8D6B-0703C25C1C3C}" type="presParOf" srcId="{471C8072-B2EE-0441-AD7B-B3CD8E813278}" destId="{AD85A8C7-8B30-5D4D-8D20-F0A886A30ADE}" srcOrd="0" destOrd="0" presId="urn:microsoft.com/office/officeart/2008/layout/PictureAccentList"/>
    <dgm:cxn modelId="{41085ED2-433E-AD4B-A753-1BDDD842C1AB}" type="presParOf" srcId="{471C8072-B2EE-0441-AD7B-B3CD8E813278}" destId="{24E9955B-D17A-7D45-83BB-CAA1570F6D51}" srcOrd="1" destOrd="0" presId="urn:microsoft.com/office/officeart/2008/layout/PictureAccentList"/>
    <dgm:cxn modelId="{51467191-6C91-6343-882A-4C30840FEA7E}" type="presParOf" srcId="{F3ECE415-B136-AB46-86DF-5716DF8B3CBF}" destId="{B5ADE9CB-4A5C-2942-94C8-84DC4F25B254}" srcOrd="3" destOrd="0" presId="urn:microsoft.com/office/officeart/2008/layout/PictureAccentList"/>
    <dgm:cxn modelId="{C821B557-A28D-6E4E-92D3-645AB6A5ED3B}" type="presParOf" srcId="{B5ADE9CB-4A5C-2942-94C8-84DC4F25B254}" destId="{3FDEAC37-3C36-D441-A3BA-F2DDE6FCFD45}" srcOrd="0" destOrd="0" presId="urn:microsoft.com/office/officeart/2008/layout/PictureAccentList"/>
    <dgm:cxn modelId="{EC353DD9-75F8-1945-9E0A-4936C5BCADDB}" type="presParOf" srcId="{B5ADE9CB-4A5C-2942-94C8-84DC4F25B254}" destId="{B3B334E6-567D-9B40-9D95-32EA8592B9F1}"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CE8AC3-9715-2746-A935-FB1B5F21C374}" type="doc">
      <dgm:prSet loTypeId="urn:microsoft.com/office/officeart/2008/layout/PictureAccentList" loCatId="" qsTypeId="urn:microsoft.com/office/officeart/2005/8/quickstyle/simple4" qsCatId="simple" csTypeId="urn:microsoft.com/office/officeart/2005/8/colors/accent1_2" csCatId="accent1" phldr="1"/>
      <dgm:spPr/>
      <dgm:t>
        <a:bodyPr/>
        <a:lstStyle/>
        <a:p>
          <a:endParaRPr lang="en-US"/>
        </a:p>
      </dgm:t>
    </dgm:pt>
    <dgm:pt modelId="{F3F88B0A-BCD6-8243-ADAE-D3B51B40C9EE}">
      <dgm:prSet phldrT="[Text]"/>
      <dgm:spPr/>
      <dgm:t>
        <a:bodyPr/>
        <a:lstStyle/>
        <a:p>
          <a:r>
            <a:rPr lang="en-US" dirty="0"/>
            <a:t>Global memory</a:t>
          </a:r>
        </a:p>
      </dgm:t>
    </dgm:pt>
    <dgm:pt modelId="{046A4986-3CE0-B84D-8702-BFB401537FF3}" type="parTrans" cxnId="{92BC8FED-3F26-4844-9943-D4EFC53FBF05}">
      <dgm:prSet/>
      <dgm:spPr/>
      <dgm:t>
        <a:bodyPr/>
        <a:lstStyle/>
        <a:p>
          <a:endParaRPr lang="en-US"/>
        </a:p>
      </dgm:t>
    </dgm:pt>
    <dgm:pt modelId="{1EC6A302-A3F7-5742-823E-C832A23E3BEA}" type="sibTrans" cxnId="{92BC8FED-3F26-4844-9943-D4EFC53FBF05}">
      <dgm:prSet/>
      <dgm:spPr/>
      <dgm:t>
        <a:bodyPr/>
        <a:lstStyle/>
        <a:p>
          <a:endParaRPr lang="en-US"/>
        </a:p>
      </dgm:t>
    </dgm:pt>
    <dgm:pt modelId="{83DD071E-2FC9-B14F-8F0F-220B70DFA67C}">
      <dgm:prSet phldrT="[Text]" custT="1"/>
      <dgm:spPr/>
      <dgm:t>
        <a:bodyPr/>
        <a:lstStyle/>
        <a:p>
          <a:r>
            <a:rPr lang="en-US" sz="1400" dirty="0"/>
            <a:t>Cache</a:t>
          </a:r>
        </a:p>
      </dgm:t>
    </dgm:pt>
    <dgm:pt modelId="{AA551B9D-1FFC-F946-AB00-98CC6B7287A4}" type="parTrans" cxnId="{B3A4E651-1F3C-114C-ADB3-62E1FCB72454}">
      <dgm:prSet/>
      <dgm:spPr/>
      <dgm:t>
        <a:bodyPr/>
        <a:lstStyle/>
        <a:p>
          <a:endParaRPr lang="en-US"/>
        </a:p>
      </dgm:t>
    </dgm:pt>
    <dgm:pt modelId="{F6C88580-6F6F-C34E-89A0-E8DB3E9AE147}" type="sibTrans" cxnId="{B3A4E651-1F3C-114C-ADB3-62E1FCB72454}">
      <dgm:prSet/>
      <dgm:spPr/>
      <dgm:t>
        <a:bodyPr/>
        <a:lstStyle/>
        <a:p>
          <a:endParaRPr lang="en-US"/>
        </a:p>
      </dgm:t>
    </dgm:pt>
    <dgm:pt modelId="{78E9D586-3AD8-9C48-93E9-FF6F52F4074A}">
      <dgm:prSet phldrT="[Text]" custT="1"/>
      <dgm:spPr/>
      <dgm:t>
        <a:bodyPr/>
        <a:lstStyle/>
        <a:p>
          <a:r>
            <a:rPr lang="en-US" sz="1400" dirty="0"/>
            <a:t>Cache</a:t>
          </a:r>
        </a:p>
      </dgm:t>
    </dgm:pt>
    <dgm:pt modelId="{3B2A365E-D006-AD46-A2E8-415009380443}" type="parTrans" cxnId="{01554BA6-6FDA-0B41-A734-6C698708F55C}">
      <dgm:prSet/>
      <dgm:spPr/>
      <dgm:t>
        <a:bodyPr/>
        <a:lstStyle/>
        <a:p>
          <a:endParaRPr lang="en-US"/>
        </a:p>
      </dgm:t>
    </dgm:pt>
    <dgm:pt modelId="{A5EAEF52-A3CF-0043-A503-433866BB489D}" type="sibTrans" cxnId="{01554BA6-6FDA-0B41-A734-6C698708F55C}">
      <dgm:prSet/>
      <dgm:spPr/>
      <dgm:t>
        <a:bodyPr/>
        <a:lstStyle/>
        <a:p>
          <a:endParaRPr lang="en-US"/>
        </a:p>
      </dgm:t>
    </dgm:pt>
    <dgm:pt modelId="{42AC8B9F-8ACF-EF42-8923-12858A5AAA7D}">
      <dgm:prSet custT="1"/>
      <dgm:spPr/>
      <dgm:t>
        <a:bodyPr/>
        <a:lstStyle/>
        <a:p>
          <a:r>
            <a:rPr lang="en-US" sz="1400" dirty="0"/>
            <a:t>Cache</a:t>
          </a:r>
        </a:p>
      </dgm:t>
    </dgm:pt>
    <dgm:pt modelId="{3A408DA6-F780-9A40-BBE8-BBE489D35F50}" type="parTrans" cxnId="{CAD717E7-F50F-E14F-82EF-695F433EF87B}">
      <dgm:prSet/>
      <dgm:spPr/>
      <dgm:t>
        <a:bodyPr/>
        <a:lstStyle/>
        <a:p>
          <a:endParaRPr lang="en-US"/>
        </a:p>
      </dgm:t>
    </dgm:pt>
    <dgm:pt modelId="{14DADE22-D4B4-1E4D-AC9F-DAF793C30BA4}" type="sibTrans" cxnId="{CAD717E7-F50F-E14F-82EF-695F433EF87B}">
      <dgm:prSet/>
      <dgm:spPr/>
      <dgm:t>
        <a:bodyPr/>
        <a:lstStyle/>
        <a:p>
          <a:endParaRPr lang="en-US"/>
        </a:p>
      </dgm:t>
    </dgm:pt>
    <dgm:pt modelId="{7B1BE5D4-A4CA-9249-8BC8-F026045BA4AD}">
      <dgm:prSet phldrT="[Text]"/>
      <dgm:spPr/>
      <dgm:t>
        <a:bodyPr/>
        <a:lstStyle/>
        <a:p>
          <a:r>
            <a:rPr lang="en-US" dirty="0"/>
            <a:t>Main memory</a:t>
          </a:r>
        </a:p>
      </dgm:t>
    </dgm:pt>
    <dgm:pt modelId="{546E43B1-9365-EC4A-838A-E240F7E51081}" type="parTrans" cxnId="{E55C4DFE-C1B3-E441-B176-A13E108C9F60}">
      <dgm:prSet/>
      <dgm:spPr/>
      <dgm:t>
        <a:bodyPr/>
        <a:lstStyle/>
        <a:p>
          <a:endParaRPr lang="en-US"/>
        </a:p>
      </dgm:t>
    </dgm:pt>
    <dgm:pt modelId="{B0B32A83-A345-0545-830A-6CB959CA0C1B}" type="sibTrans" cxnId="{E55C4DFE-C1B3-E441-B176-A13E108C9F60}">
      <dgm:prSet/>
      <dgm:spPr/>
      <dgm:t>
        <a:bodyPr/>
        <a:lstStyle/>
        <a:p>
          <a:endParaRPr lang="en-US"/>
        </a:p>
      </dgm:t>
    </dgm:pt>
    <dgm:pt modelId="{6122B9AF-9D89-D94F-A17C-8FD15F0DBD50}">
      <dgm:prSet custT="1"/>
      <dgm:spPr/>
      <dgm:t>
        <a:bodyPr/>
        <a:lstStyle/>
        <a:p>
          <a:r>
            <a:rPr lang="en-US" sz="1400" dirty="0"/>
            <a:t>Cache</a:t>
          </a:r>
        </a:p>
      </dgm:t>
    </dgm:pt>
    <dgm:pt modelId="{3CC7144E-8C52-B64E-9ACD-7662CAD84E12}" type="sibTrans" cxnId="{4970AE1A-823A-3C41-B983-6EAC353EC9B1}">
      <dgm:prSet/>
      <dgm:spPr/>
      <dgm:t>
        <a:bodyPr/>
        <a:lstStyle/>
        <a:p>
          <a:endParaRPr lang="en-US"/>
        </a:p>
      </dgm:t>
    </dgm:pt>
    <dgm:pt modelId="{1FEB8EE1-F0B0-E642-B47D-52E7AAE0C29D}" type="parTrans" cxnId="{4970AE1A-823A-3C41-B983-6EAC353EC9B1}">
      <dgm:prSet/>
      <dgm:spPr/>
      <dgm:t>
        <a:bodyPr/>
        <a:lstStyle/>
        <a:p>
          <a:endParaRPr lang="en-US"/>
        </a:p>
      </dgm:t>
    </dgm:pt>
    <dgm:pt modelId="{36976298-E7CA-F74F-84BE-E00C1FFE2287}" type="pres">
      <dgm:prSet presAssocID="{0BCE8AC3-9715-2746-A935-FB1B5F21C374}" presName="layout" presStyleCnt="0">
        <dgm:presLayoutVars>
          <dgm:chMax/>
          <dgm:chPref/>
          <dgm:dir/>
          <dgm:animOne val="branch"/>
          <dgm:animLvl val="lvl"/>
          <dgm:resizeHandles/>
        </dgm:presLayoutVars>
      </dgm:prSet>
      <dgm:spPr/>
    </dgm:pt>
    <dgm:pt modelId="{F735654F-63C3-834C-86D3-22E3C35DD89F}" type="pres">
      <dgm:prSet presAssocID="{F3F88B0A-BCD6-8243-ADAE-D3B51B40C9EE}" presName="root" presStyleCnt="0">
        <dgm:presLayoutVars>
          <dgm:chMax/>
          <dgm:chPref val="4"/>
        </dgm:presLayoutVars>
      </dgm:prSet>
      <dgm:spPr/>
    </dgm:pt>
    <dgm:pt modelId="{C5D9F571-BF77-0649-804D-AB8FD5AB3F87}" type="pres">
      <dgm:prSet presAssocID="{F3F88B0A-BCD6-8243-ADAE-D3B51B40C9EE}" presName="rootComposite" presStyleCnt="0">
        <dgm:presLayoutVars/>
      </dgm:prSet>
      <dgm:spPr/>
    </dgm:pt>
    <dgm:pt modelId="{9DDE23D3-9D3D-4248-8096-87E066B65F02}" type="pres">
      <dgm:prSet presAssocID="{F3F88B0A-BCD6-8243-ADAE-D3B51B40C9EE}" presName="rootText" presStyleLbl="node0" presStyleIdx="0" presStyleCnt="2" custAng="16200000" custScaleX="81192" custScaleY="93697" custLinFactY="100000" custLinFactNeighborX="53248" custLinFactNeighborY="109494">
        <dgm:presLayoutVars>
          <dgm:chMax/>
          <dgm:chPref val="4"/>
        </dgm:presLayoutVars>
      </dgm:prSet>
      <dgm:spPr/>
    </dgm:pt>
    <dgm:pt modelId="{C58C49A0-3269-794F-A362-8D00BECFB75B}" type="pres">
      <dgm:prSet presAssocID="{F3F88B0A-BCD6-8243-ADAE-D3B51B40C9EE}" presName="childShape" presStyleCnt="0">
        <dgm:presLayoutVars>
          <dgm:chMax val="0"/>
          <dgm:chPref val="0"/>
        </dgm:presLayoutVars>
      </dgm:prSet>
      <dgm:spPr/>
    </dgm:pt>
    <dgm:pt modelId="{65E64DCD-46D8-F345-B9C3-A507C8C4F688}" type="pres">
      <dgm:prSet presAssocID="{83DD071E-2FC9-B14F-8F0F-220B70DFA67C}" presName="childComposite" presStyleCnt="0">
        <dgm:presLayoutVars>
          <dgm:chMax val="0"/>
          <dgm:chPref val="0"/>
        </dgm:presLayoutVars>
      </dgm:prSet>
      <dgm:spPr/>
    </dgm:pt>
    <dgm:pt modelId="{654361FA-9AAE-2847-8D75-AFA894F84A65}" type="pres">
      <dgm:prSet presAssocID="{83DD071E-2FC9-B14F-8F0F-220B70DFA67C}" presName="Image" presStyleLbl="node1" presStyleIdx="0" presStyleCnt="4" custScaleX="201345" custLinFactX="-76038" custLinFactY="-18131" custLinFactNeighborX="-100000" custLinFactNeighborY="-100000"/>
      <dgm:spPr>
        <a:blipFill rotWithShape="1">
          <a:blip xmlns:r="http://schemas.openxmlformats.org/officeDocument/2006/relationships" r:embed="rId1"/>
          <a:stretch>
            <a:fillRect/>
          </a:stretch>
        </a:blipFill>
      </dgm:spPr>
    </dgm:pt>
    <dgm:pt modelId="{D9207A5E-B7E3-AF43-B2F2-FC5491F3FC5B}" type="pres">
      <dgm:prSet presAssocID="{83DD071E-2FC9-B14F-8F0F-220B70DFA67C}" presName="childText" presStyleLbl="lnNode1" presStyleIdx="0" presStyleCnt="4" custScaleX="32984" custLinFactY="-17265" custLinFactNeighborX="-25915" custLinFactNeighborY="-100000">
        <dgm:presLayoutVars>
          <dgm:chMax val="0"/>
          <dgm:chPref val="0"/>
          <dgm:bulletEnabled val="1"/>
        </dgm:presLayoutVars>
      </dgm:prSet>
      <dgm:spPr/>
    </dgm:pt>
    <dgm:pt modelId="{A2F0FCEA-99F5-2C40-8EDC-D4497C4DE098}" type="pres">
      <dgm:prSet presAssocID="{6122B9AF-9D89-D94F-A17C-8FD15F0DBD50}" presName="childComposite" presStyleCnt="0">
        <dgm:presLayoutVars>
          <dgm:chMax val="0"/>
          <dgm:chPref val="0"/>
        </dgm:presLayoutVars>
      </dgm:prSet>
      <dgm:spPr/>
    </dgm:pt>
    <dgm:pt modelId="{D9FB33D1-8271-A34C-BE39-591CBBA8A114}" type="pres">
      <dgm:prSet presAssocID="{6122B9AF-9D89-D94F-A17C-8FD15F0DBD50}" presName="Image" presStyleLbl="node1" presStyleIdx="1" presStyleCnt="4" custScaleX="209075" custLinFactX="-76640" custLinFactY="-12754" custLinFactNeighborX="-100000" custLinFactNeighborY="-100000"/>
      <dgm:spPr>
        <a:blipFill rotWithShape="1">
          <a:blip xmlns:r="http://schemas.openxmlformats.org/officeDocument/2006/relationships" r:embed="rId2"/>
          <a:stretch>
            <a:fillRect/>
          </a:stretch>
        </a:blipFill>
      </dgm:spPr>
    </dgm:pt>
    <dgm:pt modelId="{CD0D9895-1019-9D44-BF2C-AC39903B8460}" type="pres">
      <dgm:prSet presAssocID="{6122B9AF-9D89-D94F-A17C-8FD15F0DBD50}" presName="childText" presStyleLbl="lnNode1" presStyleIdx="1" presStyleCnt="4" custScaleX="34468" custLinFactY="-8690" custLinFactNeighborX="-25814" custLinFactNeighborY="-100000">
        <dgm:presLayoutVars>
          <dgm:chMax val="0"/>
          <dgm:chPref val="0"/>
          <dgm:bulletEnabled val="1"/>
        </dgm:presLayoutVars>
      </dgm:prSet>
      <dgm:spPr/>
    </dgm:pt>
    <dgm:pt modelId="{F9C2A9E1-AE7F-794A-92F4-2A1B15293413}" type="pres">
      <dgm:prSet presAssocID="{42AC8B9F-8ACF-EF42-8923-12858A5AAA7D}" presName="childComposite" presStyleCnt="0">
        <dgm:presLayoutVars>
          <dgm:chMax val="0"/>
          <dgm:chPref val="0"/>
        </dgm:presLayoutVars>
      </dgm:prSet>
      <dgm:spPr/>
    </dgm:pt>
    <dgm:pt modelId="{BAB182A4-EBDE-DD4E-8877-6E53B0BAF10C}" type="pres">
      <dgm:prSet presAssocID="{42AC8B9F-8ACF-EF42-8923-12858A5AAA7D}" presName="Image" presStyleLbl="node1" presStyleIdx="2" presStyleCnt="4" custScaleX="198448" custLinFactX="-83062" custLinFactNeighborX="-100000" custLinFactNeighborY="-23161"/>
      <dgm:spPr>
        <a:blipFill rotWithShape="1">
          <a:blip xmlns:r="http://schemas.openxmlformats.org/officeDocument/2006/relationships" r:embed="rId3"/>
          <a:stretch>
            <a:fillRect/>
          </a:stretch>
        </a:blipFill>
      </dgm:spPr>
    </dgm:pt>
    <dgm:pt modelId="{25941416-880B-0C41-BA45-C8D213E241DE}" type="pres">
      <dgm:prSet presAssocID="{42AC8B9F-8ACF-EF42-8923-12858A5AAA7D}" presName="childText" presStyleLbl="lnNode1" presStyleIdx="2" presStyleCnt="4" custScaleX="35584" custLinFactNeighborX="-25533" custLinFactNeighborY="-21669">
        <dgm:presLayoutVars>
          <dgm:chMax val="0"/>
          <dgm:chPref val="0"/>
          <dgm:bulletEnabled val="1"/>
        </dgm:presLayoutVars>
      </dgm:prSet>
      <dgm:spPr/>
    </dgm:pt>
    <dgm:pt modelId="{C23AF5BA-BD17-E04E-8584-9A3DAA292738}" type="pres">
      <dgm:prSet presAssocID="{78E9D586-3AD8-9C48-93E9-FF6F52F4074A}" presName="childComposite" presStyleCnt="0">
        <dgm:presLayoutVars>
          <dgm:chMax val="0"/>
          <dgm:chPref val="0"/>
        </dgm:presLayoutVars>
      </dgm:prSet>
      <dgm:spPr/>
    </dgm:pt>
    <dgm:pt modelId="{F2F55757-ECEA-764F-A220-6ED480D745ED}" type="pres">
      <dgm:prSet presAssocID="{78E9D586-3AD8-9C48-93E9-FF6F52F4074A}" presName="Image" presStyleLbl="node1" presStyleIdx="3" presStyleCnt="4" custScaleX="198422" custLinFactX="-84159" custLinFactNeighborX="-100000" custLinFactNeighborY="-9299"/>
      <dgm:spPr>
        <a:blipFill rotWithShape="1">
          <a:blip xmlns:r="http://schemas.openxmlformats.org/officeDocument/2006/relationships" r:embed="rId4"/>
          <a:stretch>
            <a:fillRect/>
          </a:stretch>
        </a:blipFill>
      </dgm:spPr>
    </dgm:pt>
    <dgm:pt modelId="{1BCD0FA5-0AEB-CE4D-BE51-44FF58D9D39E}" type="pres">
      <dgm:prSet presAssocID="{78E9D586-3AD8-9C48-93E9-FF6F52F4074A}" presName="childText" presStyleLbl="lnNode1" presStyleIdx="3" presStyleCnt="4" custScaleX="36055" custLinFactNeighborX="-24780" custLinFactNeighborY="-8747">
        <dgm:presLayoutVars>
          <dgm:chMax val="0"/>
          <dgm:chPref val="0"/>
          <dgm:bulletEnabled val="1"/>
        </dgm:presLayoutVars>
      </dgm:prSet>
      <dgm:spPr/>
    </dgm:pt>
    <dgm:pt modelId="{948DF212-839F-7F4B-B14E-3894E3B3D926}" type="pres">
      <dgm:prSet presAssocID="{7B1BE5D4-A4CA-9249-8BC8-F026045BA4AD}" presName="root" presStyleCnt="0">
        <dgm:presLayoutVars>
          <dgm:chMax/>
          <dgm:chPref val="4"/>
        </dgm:presLayoutVars>
      </dgm:prSet>
      <dgm:spPr/>
    </dgm:pt>
    <dgm:pt modelId="{AE5A1D0C-41E0-B748-8442-5491493B95E5}" type="pres">
      <dgm:prSet presAssocID="{7B1BE5D4-A4CA-9249-8BC8-F026045BA4AD}" presName="rootComposite" presStyleCnt="0">
        <dgm:presLayoutVars/>
      </dgm:prSet>
      <dgm:spPr/>
    </dgm:pt>
    <dgm:pt modelId="{3435EC0F-C570-DF49-A633-7C2B978CCBE9}" type="pres">
      <dgm:prSet presAssocID="{7B1BE5D4-A4CA-9249-8BC8-F026045BA4AD}" presName="rootText" presStyleLbl="node0" presStyleIdx="1" presStyleCnt="2" custAng="16200000" custScaleX="81192" custScaleY="93697" custLinFactY="100000" custLinFactNeighborX="9916" custLinFactNeighborY="105992">
        <dgm:presLayoutVars>
          <dgm:chMax/>
          <dgm:chPref val="4"/>
        </dgm:presLayoutVars>
      </dgm:prSet>
      <dgm:spPr/>
    </dgm:pt>
    <dgm:pt modelId="{19FA73B6-01F3-404B-AF90-4086326C512E}" type="pres">
      <dgm:prSet presAssocID="{7B1BE5D4-A4CA-9249-8BC8-F026045BA4AD}" presName="childShape" presStyleCnt="0">
        <dgm:presLayoutVars>
          <dgm:chMax val="0"/>
          <dgm:chPref val="0"/>
        </dgm:presLayoutVars>
      </dgm:prSet>
      <dgm:spPr/>
    </dgm:pt>
  </dgm:ptLst>
  <dgm:cxnLst>
    <dgm:cxn modelId="{5D0BD90C-1283-8E45-82EF-EAA774C5F0C6}" type="presOf" srcId="{7B1BE5D4-A4CA-9249-8BC8-F026045BA4AD}" destId="{3435EC0F-C570-DF49-A633-7C2B978CCBE9}" srcOrd="0" destOrd="0" presId="urn:microsoft.com/office/officeart/2008/layout/PictureAccentList"/>
    <dgm:cxn modelId="{4970AE1A-823A-3C41-B983-6EAC353EC9B1}" srcId="{F3F88B0A-BCD6-8243-ADAE-D3B51B40C9EE}" destId="{6122B9AF-9D89-D94F-A17C-8FD15F0DBD50}" srcOrd="1" destOrd="0" parTransId="{1FEB8EE1-F0B0-E642-B47D-52E7AAE0C29D}" sibTransId="{3CC7144E-8C52-B64E-9ACD-7662CAD84E12}"/>
    <dgm:cxn modelId="{B3A4E651-1F3C-114C-ADB3-62E1FCB72454}" srcId="{F3F88B0A-BCD6-8243-ADAE-D3B51B40C9EE}" destId="{83DD071E-2FC9-B14F-8F0F-220B70DFA67C}" srcOrd="0" destOrd="0" parTransId="{AA551B9D-1FFC-F946-AB00-98CC6B7287A4}" sibTransId="{F6C88580-6F6F-C34E-89A0-E8DB3E9AE147}"/>
    <dgm:cxn modelId="{86667952-D57B-3149-8F89-8C6AD84C29AB}" type="presOf" srcId="{83DD071E-2FC9-B14F-8F0F-220B70DFA67C}" destId="{D9207A5E-B7E3-AF43-B2F2-FC5491F3FC5B}" srcOrd="0" destOrd="0" presId="urn:microsoft.com/office/officeart/2008/layout/PictureAccentList"/>
    <dgm:cxn modelId="{C3F19776-EE62-7B4E-938C-97544B606C68}" type="presOf" srcId="{42AC8B9F-8ACF-EF42-8923-12858A5AAA7D}" destId="{25941416-880B-0C41-BA45-C8D213E241DE}" srcOrd="0" destOrd="0" presId="urn:microsoft.com/office/officeart/2008/layout/PictureAccentList"/>
    <dgm:cxn modelId="{01554BA6-6FDA-0B41-A734-6C698708F55C}" srcId="{F3F88B0A-BCD6-8243-ADAE-D3B51B40C9EE}" destId="{78E9D586-3AD8-9C48-93E9-FF6F52F4074A}" srcOrd="3" destOrd="0" parTransId="{3B2A365E-D006-AD46-A2E8-415009380443}" sibTransId="{A5EAEF52-A3CF-0043-A503-433866BB489D}"/>
    <dgm:cxn modelId="{743F24BC-FF17-5F4E-86C1-664080D4281F}" type="presOf" srcId="{6122B9AF-9D89-D94F-A17C-8FD15F0DBD50}" destId="{CD0D9895-1019-9D44-BF2C-AC39903B8460}" srcOrd="0" destOrd="0" presId="urn:microsoft.com/office/officeart/2008/layout/PictureAccentList"/>
    <dgm:cxn modelId="{CAD717E7-F50F-E14F-82EF-695F433EF87B}" srcId="{F3F88B0A-BCD6-8243-ADAE-D3B51B40C9EE}" destId="{42AC8B9F-8ACF-EF42-8923-12858A5AAA7D}" srcOrd="2" destOrd="0" parTransId="{3A408DA6-F780-9A40-BBE8-BBE489D35F50}" sibTransId="{14DADE22-D4B4-1E4D-AC9F-DAF793C30BA4}"/>
    <dgm:cxn modelId="{BFCC1DE9-2D72-B143-B49D-EC6BA7525B23}" type="presOf" srcId="{0BCE8AC3-9715-2746-A935-FB1B5F21C374}" destId="{36976298-E7CA-F74F-84BE-E00C1FFE2287}" srcOrd="0" destOrd="0" presId="urn:microsoft.com/office/officeart/2008/layout/PictureAccentList"/>
    <dgm:cxn modelId="{CC3E61E9-C47E-7C4A-AD7C-3AD852127021}" type="presOf" srcId="{78E9D586-3AD8-9C48-93E9-FF6F52F4074A}" destId="{1BCD0FA5-0AEB-CE4D-BE51-44FF58D9D39E}" srcOrd="0" destOrd="0" presId="urn:microsoft.com/office/officeart/2008/layout/PictureAccentList"/>
    <dgm:cxn modelId="{92BC8FED-3F26-4844-9943-D4EFC53FBF05}" srcId="{0BCE8AC3-9715-2746-A935-FB1B5F21C374}" destId="{F3F88B0A-BCD6-8243-ADAE-D3B51B40C9EE}" srcOrd="0" destOrd="0" parTransId="{046A4986-3CE0-B84D-8702-BFB401537FF3}" sibTransId="{1EC6A302-A3F7-5742-823E-C832A23E3BEA}"/>
    <dgm:cxn modelId="{1A03D0FD-711E-BA42-9256-7B797908A09F}" type="presOf" srcId="{F3F88B0A-BCD6-8243-ADAE-D3B51B40C9EE}" destId="{9DDE23D3-9D3D-4248-8096-87E066B65F02}" srcOrd="0" destOrd="0" presId="urn:microsoft.com/office/officeart/2008/layout/PictureAccentList"/>
    <dgm:cxn modelId="{E55C4DFE-C1B3-E441-B176-A13E108C9F60}" srcId="{0BCE8AC3-9715-2746-A935-FB1B5F21C374}" destId="{7B1BE5D4-A4CA-9249-8BC8-F026045BA4AD}" srcOrd="1" destOrd="0" parTransId="{546E43B1-9365-EC4A-838A-E240F7E51081}" sibTransId="{B0B32A83-A345-0545-830A-6CB959CA0C1B}"/>
    <dgm:cxn modelId="{C8B1096F-F785-4D49-9E3E-0A4AA83AE6C9}" type="presParOf" srcId="{36976298-E7CA-F74F-84BE-E00C1FFE2287}" destId="{F735654F-63C3-834C-86D3-22E3C35DD89F}" srcOrd="0" destOrd="0" presId="urn:microsoft.com/office/officeart/2008/layout/PictureAccentList"/>
    <dgm:cxn modelId="{5706E8AF-6EFE-1B47-9E95-7CD3CFCA3D7A}" type="presParOf" srcId="{F735654F-63C3-834C-86D3-22E3C35DD89F}" destId="{C5D9F571-BF77-0649-804D-AB8FD5AB3F87}" srcOrd="0" destOrd="0" presId="urn:microsoft.com/office/officeart/2008/layout/PictureAccentList"/>
    <dgm:cxn modelId="{0C3BA71B-6B07-F047-80DD-6AC161AD1E52}" type="presParOf" srcId="{C5D9F571-BF77-0649-804D-AB8FD5AB3F87}" destId="{9DDE23D3-9D3D-4248-8096-87E066B65F02}" srcOrd="0" destOrd="0" presId="urn:microsoft.com/office/officeart/2008/layout/PictureAccentList"/>
    <dgm:cxn modelId="{5B1AAB13-64CD-4440-9423-538B6A0B9BDC}" type="presParOf" srcId="{F735654F-63C3-834C-86D3-22E3C35DD89F}" destId="{C58C49A0-3269-794F-A362-8D00BECFB75B}" srcOrd="1" destOrd="0" presId="urn:microsoft.com/office/officeart/2008/layout/PictureAccentList"/>
    <dgm:cxn modelId="{D592A286-6F43-2347-BEBF-320945528856}" type="presParOf" srcId="{C58C49A0-3269-794F-A362-8D00BECFB75B}" destId="{65E64DCD-46D8-F345-B9C3-A507C8C4F688}" srcOrd="0" destOrd="0" presId="urn:microsoft.com/office/officeart/2008/layout/PictureAccentList"/>
    <dgm:cxn modelId="{E003B3FD-C87B-D946-8F8F-B646D4156EFB}" type="presParOf" srcId="{65E64DCD-46D8-F345-B9C3-A507C8C4F688}" destId="{654361FA-9AAE-2847-8D75-AFA894F84A65}" srcOrd="0" destOrd="0" presId="urn:microsoft.com/office/officeart/2008/layout/PictureAccentList"/>
    <dgm:cxn modelId="{1780F77D-0C23-DC4E-8759-5E3DB9989A41}" type="presParOf" srcId="{65E64DCD-46D8-F345-B9C3-A507C8C4F688}" destId="{D9207A5E-B7E3-AF43-B2F2-FC5491F3FC5B}" srcOrd="1" destOrd="0" presId="urn:microsoft.com/office/officeart/2008/layout/PictureAccentList"/>
    <dgm:cxn modelId="{919792A6-C768-9648-A478-EB7ACD6D246D}" type="presParOf" srcId="{C58C49A0-3269-794F-A362-8D00BECFB75B}" destId="{A2F0FCEA-99F5-2C40-8EDC-D4497C4DE098}" srcOrd="1" destOrd="0" presId="urn:microsoft.com/office/officeart/2008/layout/PictureAccentList"/>
    <dgm:cxn modelId="{D683BAAD-A8AD-474D-AB38-964471D1DA15}" type="presParOf" srcId="{A2F0FCEA-99F5-2C40-8EDC-D4497C4DE098}" destId="{D9FB33D1-8271-A34C-BE39-591CBBA8A114}" srcOrd="0" destOrd="0" presId="urn:microsoft.com/office/officeart/2008/layout/PictureAccentList"/>
    <dgm:cxn modelId="{80D64612-940D-3E4C-8E4A-9A603277A238}" type="presParOf" srcId="{A2F0FCEA-99F5-2C40-8EDC-D4497C4DE098}" destId="{CD0D9895-1019-9D44-BF2C-AC39903B8460}" srcOrd="1" destOrd="0" presId="urn:microsoft.com/office/officeart/2008/layout/PictureAccentList"/>
    <dgm:cxn modelId="{AD529776-7936-7A4C-BE9A-663A1D278351}" type="presParOf" srcId="{C58C49A0-3269-794F-A362-8D00BECFB75B}" destId="{F9C2A9E1-AE7F-794A-92F4-2A1B15293413}" srcOrd="2" destOrd="0" presId="urn:microsoft.com/office/officeart/2008/layout/PictureAccentList"/>
    <dgm:cxn modelId="{39A11E7F-30E1-B645-8F07-90DFB504CE03}" type="presParOf" srcId="{F9C2A9E1-AE7F-794A-92F4-2A1B15293413}" destId="{BAB182A4-EBDE-DD4E-8877-6E53B0BAF10C}" srcOrd="0" destOrd="0" presId="urn:microsoft.com/office/officeart/2008/layout/PictureAccentList"/>
    <dgm:cxn modelId="{70FFE526-39C6-5247-B0FC-967705F01097}" type="presParOf" srcId="{F9C2A9E1-AE7F-794A-92F4-2A1B15293413}" destId="{25941416-880B-0C41-BA45-C8D213E241DE}" srcOrd="1" destOrd="0" presId="urn:microsoft.com/office/officeart/2008/layout/PictureAccentList"/>
    <dgm:cxn modelId="{02782627-CC42-F642-A616-3642556F7383}" type="presParOf" srcId="{C58C49A0-3269-794F-A362-8D00BECFB75B}" destId="{C23AF5BA-BD17-E04E-8584-9A3DAA292738}" srcOrd="3" destOrd="0" presId="urn:microsoft.com/office/officeart/2008/layout/PictureAccentList"/>
    <dgm:cxn modelId="{84942F41-C392-FB45-A6F5-51F37DDAA1BB}" type="presParOf" srcId="{C23AF5BA-BD17-E04E-8584-9A3DAA292738}" destId="{F2F55757-ECEA-764F-A220-6ED480D745ED}" srcOrd="0" destOrd="0" presId="urn:microsoft.com/office/officeart/2008/layout/PictureAccentList"/>
    <dgm:cxn modelId="{79C7B26B-2EF0-A540-BAD0-AE1A4AF73840}" type="presParOf" srcId="{C23AF5BA-BD17-E04E-8584-9A3DAA292738}" destId="{1BCD0FA5-0AEB-CE4D-BE51-44FF58D9D39E}" srcOrd="1" destOrd="0" presId="urn:microsoft.com/office/officeart/2008/layout/PictureAccentList"/>
    <dgm:cxn modelId="{63CB21F2-36FB-7248-80C2-DBD75C5B6F16}" type="presParOf" srcId="{36976298-E7CA-F74F-84BE-E00C1FFE2287}" destId="{948DF212-839F-7F4B-B14E-3894E3B3D926}" srcOrd="1" destOrd="0" presId="urn:microsoft.com/office/officeart/2008/layout/PictureAccentList"/>
    <dgm:cxn modelId="{45DBB18A-4C9C-F449-B1F5-A73D211AA615}" type="presParOf" srcId="{948DF212-839F-7F4B-B14E-3894E3B3D926}" destId="{AE5A1D0C-41E0-B748-8442-5491493B95E5}" srcOrd="0" destOrd="0" presId="urn:microsoft.com/office/officeart/2008/layout/PictureAccentList"/>
    <dgm:cxn modelId="{90DA6DDC-1EDB-4E4C-A882-C80A384738CF}" type="presParOf" srcId="{AE5A1D0C-41E0-B748-8442-5491493B95E5}" destId="{3435EC0F-C570-DF49-A633-7C2B978CCBE9}" srcOrd="0" destOrd="0" presId="urn:microsoft.com/office/officeart/2008/layout/PictureAccentList"/>
    <dgm:cxn modelId="{846E818E-BB1A-4C4E-9D21-24055D6B1E93}" type="presParOf" srcId="{948DF212-839F-7F4B-B14E-3894E3B3D926}" destId="{19FA73B6-01F3-404B-AF90-4086326C512E}"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FA1D8-D1BE-9B47-AD8F-4985371C186A}">
      <dsp:nvSpPr>
        <dsp:cNvPr id="0" name=""/>
        <dsp:cNvSpPr/>
      </dsp:nvSpPr>
      <dsp:spPr>
        <a:xfrm rot="16200000">
          <a:off x="1084391" y="1180042"/>
          <a:ext cx="2667780" cy="50164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Main Memory</a:t>
          </a:r>
        </a:p>
      </dsp:txBody>
      <dsp:txXfrm>
        <a:off x="1099084" y="1194735"/>
        <a:ext cx="2638394" cy="472262"/>
      </dsp:txXfrm>
    </dsp:sp>
    <dsp:sp modelId="{EE11FC8B-3FD7-AA44-B84D-DA45332104BD}">
      <dsp:nvSpPr>
        <dsp:cNvPr id="0" name=""/>
        <dsp:cNvSpPr/>
      </dsp:nvSpPr>
      <dsp:spPr>
        <a:xfrm>
          <a:off x="0" y="0"/>
          <a:ext cx="962206" cy="596233"/>
        </a:xfrm>
        <a:prstGeom prst="roundRect">
          <a:avLst>
            <a:gd name="adj" fmla="val 16670"/>
          </a:avLst>
        </a:prstGeom>
        <a:blipFill rotWithShape="1">
          <a:blip xmlns:r="http://schemas.openxmlformats.org/officeDocument/2006/relationships" r:embed="rId1"/>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9FE7056-0477-3A44-A798-D5DE28A3DADC}">
      <dsp:nvSpPr>
        <dsp:cNvPr id="0" name=""/>
        <dsp:cNvSpPr/>
      </dsp:nvSpPr>
      <dsp:spPr>
        <a:xfrm>
          <a:off x="899396" y="0"/>
          <a:ext cx="789414" cy="595521"/>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28472" y="29076"/>
        <a:ext cx="731262" cy="537369"/>
      </dsp:txXfrm>
    </dsp:sp>
    <dsp:sp modelId="{F30CD9CA-A33D-944A-A447-1412E5E688A9}">
      <dsp:nvSpPr>
        <dsp:cNvPr id="0" name=""/>
        <dsp:cNvSpPr/>
      </dsp:nvSpPr>
      <dsp:spPr>
        <a:xfrm>
          <a:off x="0" y="760579"/>
          <a:ext cx="955940" cy="501648"/>
        </a:xfrm>
        <a:prstGeom prst="roundRect">
          <a:avLst>
            <a:gd name="adj" fmla="val 16670"/>
          </a:avLst>
        </a:prstGeom>
        <a:blipFill rotWithShape="1">
          <a:blip xmlns:r="http://schemas.openxmlformats.org/officeDocument/2006/relationships" r:embed="rId2"/>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C6185AE-B578-7B48-B846-2D48576BF98B}">
      <dsp:nvSpPr>
        <dsp:cNvPr id="0" name=""/>
        <dsp:cNvSpPr/>
      </dsp:nvSpPr>
      <dsp:spPr>
        <a:xfrm>
          <a:off x="895035" y="768991"/>
          <a:ext cx="810440" cy="501648"/>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19528" y="793484"/>
        <a:ext cx="761454" cy="452662"/>
      </dsp:txXfrm>
    </dsp:sp>
    <dsp:sp modelId="{AD85A8C7-8B30-5D4D-8D20-F0A886A30ADE}">
      <dsp:nvSpPr>
        <dsp:cNvPr id="0" name=""/>
        <dsp:cNvSpPr/>
      </dsp:nvSpPr>
      <dsp:spPr>
        <a:xfrm>
          <a:off x="0" y="1521328"/>
          <a:ext cx="1011172" cy="501648"/>
        </a:xfrm>
        <a:prstGeom prst="roundRect">
          <a:avLst>
            <a:gd name="adj" fmla="val 16670"/>
          </a:avLst>
        </a:prstGeom>
        <a:blipFill rotWithShape="1">
          <a:blip xmlns:r="http://schemas.openxmlformats.org/officeDocument/2006/relationships" r:embed="rId3"/>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E9955B-D17A-7D45-83BB-CAA1570F6D51}">
      <dsp:nvSpPr>
        <dsp:cNvPr id="0" name=""/>
        <dsp:cNvSpPr/>
      </dsp:nvSpPr>
      <dsp:spPr>
        <a:xfrm>
          <a:off x="924647" y="1521328"/>
          <a:ext cx="747227" cy="501648"/>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49140" y="1545821"/>
        <a:ext cx="698241" cy="452662"/>
      </dsp:txXfrm>
    </dsp:sp>
    <dsp:sp modelId="{3FDEAC37-3C36-D441-A3BA-F2DDE6FCFD45}">
      <dsp:nvSpPr>
        <dsp:cNvPr id="0" name=""/>
        <dsp:cNvSpPr/>
      </dsp:nvSpPr>
      <dsp:spPr>
        <a:xfrm>
          <a:off x="0" y="2296399"/>
          <a:ext cx="959617" cy="501648"/>
        </a:xfrm>
        <a:prstGeom prst="roundRect">
          <a:avLst>
            <a:gd name="adj" fmla="val 16670"/>
          </a:avLst>
        </a:prstGeom>
        <a:blipFill rotWithShape="1">
          <a:blip xmlns:r="http://schemas.openxmlformats.org/officeDocument/2006/relationships" r:embed="rId4"/>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3B334E6-567D-9B40-9D95-32EA8592B9F1}">
      <dsp:nvSpPr>
        <dsp:cNvPr id="0" name=""/>
        <dsp:cNvSpPr/>
      </dsp:nvSpPr>
      <dsp:spPr>
        <a:xfrm>
          <a:off x="942495" y="2304812"/>
          <a:ext cx="729345" cy="501648"/>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66988" y="2329305"/>
        <a:ext cx="680359" cy="452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E23D3-9D3D-4248-8096-87E066B65F02}">
      <dsp:nvSpPr>
        <dsp:cNvPr id="0" name=""/>
        <dsp:cNvSpPr/>
      </dsp:nvSpPr>
      <dsp:spPr>
        <a:xfrm rot="16200000">
          <a:off x="1527775" y="1355313"/>
          <a:ext cx="2297640" cy="4500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Global memory</a:t>
          </a:r>
        </a:p>
      </dsp:txBody>
      <dsp:txXfrm>
        <a:off x="1540956" y="1368494"/>
        <a:ext cx="2271278" cy="423670"/>
      </dsp:txXfrm>
    </dsp:sp>
    <dsp:sp modelId="{654361FA-9AAE-2847-8D75-AFA894F84A65}">
      <dsp:nvSpPr>
        <dsp:cNvPr id="0" name=""/>
        <dsp:cNvSpPr/>
      </dsp:nvSpPr>
      <dsp:spPr>
        <a:xfrm>
          <a:off x="0" y="318197"/>
          <a:ext cx="967072" cy="480306"/>
        </a:xfrm>
        <a:prstGeom prst="roundRect">
          <a:avLst>
            <a:gd name="adj" fmla="val 16670"/>
          </a:avLst>
        </a:prstGeom>
        <a:blipFill rotWithShape="1">
          <a:blip xmlns:r="http://schemas.openxmlformats.org/officeDocument/2006/relationships" r:embed="rId1"/>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9207A5E-B7E3-AF43-B2F2-FC5491F3FC5B}">
      <dsp:nvSpPr>
        <dsp:cNvPr id="0" name=""/>
        <dsp:cNvSpPr/>
      </dsp:nvSpPr>
      <dsp:spPr>
        <a:xfrm>
          <a:off x="968539" y="322356"/>
          <a:ext cx="765479" cy="480306"/>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91990" y="345807"/>
        <a:ext cx="718577" cy="433404"/>
      </dsp:txXfrm>
    </dsp:sp>
    <dsp:sp modelId="{D9FB33D1-8271-A34C-BE39-591CBBA8A114}">
      <dsp:nvSpPr>
        <dsp:cNvPr id="0" name=""/>
        <dsp:cNvSpPr/>
      </dsp:nvSpPr>
      <dsp:spPr>
        <a:xfrm>
          <a:off x="0" y="881966"/>
          <a:ext cx="1004200" cy="480306"/>
        </a:xfrm>
        <a:prstGeom prst="roundRect">
          <a:avLst>
            <a:gd name="adj" fmla="val 16670"/>
          </a:avLst>
        </a:prstGeom>
        <a:blipFill rotWithShape="1">
          <a:blip xmlns:r="http://schemas.openxmlformats.org/officeDocument/2006/relationships" r:embed="rId2"/>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D0D9895-1019-9D44-BF2C-AC39903B8460}">
      <dsp:nvSpPr>
        <dsp:cNvPr id="0" name=""/>
        <dsp:cNvSpPr/>
      </dsp:nvSpPr>
      <dsp:spPr>
        <a:xfrm>
          <a:off x="936443" y="901486"/>
          <a:ext cx="799919" cy="480306"/>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59894" y="924937"/>
        <a:ext cx="753017" cy="433404"/>
      </dsp:txXfrm>
    </dsp:sp>
    <dsp:sp modelId="{BAB182A4-EBDE-DD4E-8877-6E53B0BAF10C}">
      <dsp:nvSpPr>
        <dsp:cNvPr id="0" name=""/>
        <dsp:cNvSpPr/>
      </dsp:nvSpPr>
      <dsp:spPr>
        <a:xfrm>
          <a:off x="0" y="1850230"/>
          <a:ext cx="953158" cy="480306"/>
        </a:xfrm>
        <a:prstGeom prst="roundRect">
          <a:avLst>
            <a:gd name="adj" fmla="val 16670"/>
          </a:avLst>
        </a:prstGeom>
        <a:blipFill rotWithShape="1">
          <a:blip xmlns:r="http://schemas.openxmlformats.org/officeDocument/2006/relationships" r:embed="rId3"/>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5941416-880B-0C41-BA45-C8D213E241DE}">
      <dsp:nvSpPr>
        <dsp:cNvPr id="0" name=""/>
        <dsp:cNvSpPr/>
      </dsp:nvSpPr>
      <dsp:spPr>
        <a:xfrm>
          <a:off x="917064" y="1857396"/>
          <a:ext cx="825819" cy="480306"/>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40515" y="1880847"/>
        <a:ext cx="778917" cy="433404"/>
      </dsp:txXfrm>
    </dsp:sp>
    <dsp:sp modelId="{F2F55757-ECEA-764F-A220-6ED480D745ED}">
      <dsp:nvSpPr>
        <dsp:cNvPr id="0" name=""/>
        <dsp:cNvSpPr/>
      </dsp:nvSpPr>
      <dsp:spPr>
        <a:xfrm>
          <a:off x="0" y="2454753"/>
          <a:ext cx="953033" cy="480306"/>
        </a:xfrm>
        <a:prstGeom prst="roundRect">
          <a:avLst>
            <a:gd name="adj" fmla="val 16670"/>
          </a:avLst>
        </a:prstGeom>
        <a:blipFill rotWithShape="1">
          <a:blip xmlns:r="http://schemas.openxmlformats.org/officeDocument/2006/relationships" r:embed="rId4"/>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BCD0FA5-0AEB-CE4D-BE51-44FF58D9D39E}">
      <dsp:nvSpPr>
        <dsp:cNvPr id="0" name=""/>
        <dsp:cNvSpPr/>
      </dsp:nvSpPr>
      <dsp:spPr>
        <a:xfrm>
          <a:off x="923609" y="2457405"/>
          <a:ext cx="836750" cy="480306"/>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Cache</a:t>
          </a:r>
        </a:p>
      </dsp:txBody>
      <dsp:txXfrm>
        <a:off x="947060" y="2480856"/>
        <a:ext cx="789848" cy="433404"/>
      </dsp:txXfrm>
    </dsp:sp>
    <dsp:sp modelId="{3435EC0F-C570-DF49-A633-7C2B978CCBE9}">
      <dsp:nvSpPr>
        <dsp:cNvPr id="0" name=""/>
        <dsp:cNvSpPr/>
      </dsp:nvSpPr>
      <dsp:spPr>
        <a:xfrm rot="16200000">
          <a:off x="2882158" y="1338492"/>
          <a:ext cx="2297640" cy="45003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dirty="0"/>
            <a:t>Main memory</a:t>
          </a:r>
        </a:p>
      </dsp:txBody>
      <dsp:txXfrm>
        <a:off x="2895339" y="1351673"/>
        <a:ext cx="2271278" cy="423670"/>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3D657-4CDE-4A02-A465-CA83227725DD}" type="datetimeFigureOut">
              <a:rPr lang="en-US" smtClean="0"/>
              <a:t>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195865-7E39-464A-B6BA-DB2E856247CA}" type="slidenum">
              <a:rPr lang="en-US" smtClean="0"/>
              <a:t>‹#›</a:t>
            </a:fld>
            <a:endParaRPr lang="en-US"/>
          </a:p>
        </p:txBody>
      </p:sp>
    </p:spTree>
    <p:extLst>
      <p:ext uri="{BB962C8B-B14F-4D97-AF65-F5344CB8AC3E}">
        <p14:creationId xmlns:p14="http://schemas.microsoft.com/office/powerpoint/2010/main" val="3044024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2</a:t>
            </a:fld>
            <a:endParaRPr lang="en-US"/>
          </a:p>
        </p:txBody>
      </p:sp>
    </p:spTree>
    <p:extLst>
      <p:ext uri="{BB962C8B-B14F-4D97-AF65-F5344CB8AC3E}">
        <p14:creationId xmlns:p14="http://schemas.microsoft.com/office/powerpoint/2010/main" val="1229083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co-processors </a:t>
            </a:r>
            <a:r>
              <a:rPr lang="en-US" b="0" dirty="0"/>
              <a:t>is an extra processor used to supplement the functions of the primary processor which </a:t>
            </a:r>
            <a:r>
              <a:rPr lang="en-US" b="0" dirty="0" err="1"/>
              <a:t>ofcourse</a:t>
            </a:r>
            <a:r>
              <a:rPr lang="en-US" b="0" dirty="0"/>
              <a:t> this is (the CPU). It maybe used to perform a floating-point arithmetic, graphics processing and other functions.</a:t>
            </a:r>
          </a:p>
          <a:p>
            <a:endParaRPr lang="en-US" b="0" dirty="0"/>
          </a:p>
          <a:p>
            <a:r>
              <a:rPr lang="en-US" b="0" dirty="0"/>
              <a:t>It normally caries a limited range of processor </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12</a:t>
            </a:fld>
            <a:endParaRPr lang="en-US"/>
          </a:p>
        </p:txBody>
      </p:sp>
    </p:spTree>
    <p:extLst>
      <p:ext uri="{BB962C8B-B14F-4D97-AF65-F5344CB8AC3E}">
        <p14:creationId xmlns:p14="http://schemas.microsoft.com/office/powerpoint/2010/main" val="2104971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main difference between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GPU</a:t>
            </a:r>
            <a:r>
              <a:rPr lang="en-US" sz="1200" b="0" i="0" kern="1200" dirty="0">
                <a:solidFill>
                  <a:schemeClr val="tx1"/>
                </a:solidFill>
                <a:effectLst/>
                <a:latin typeface="+mn-lt"/>
                <a:ea typeface="+mn-ea"/>
                <a:cs typeface="+mn-cs"/>
              </a:rPr>
              <a:t> architecture is that a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is designed to handle a wide-range of tasks quickly (as measured by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clock speed), but are limited in the concurrency of tasks that can be running. A </a:t>
            </a:r>
            <a:r>
              <a:rPr lang="en-US" sz="1200" b="1" i="0" kern="1200" dirty="0">
                <a:solidFill>
                  <a:schemeClr val="tx1"/>
                </a:solidFill>
                <a:effectLst/>
                <a:latin typeface="+mn-lt"/>
                <a:ea typeface="+mn-ea"/>
                <a:cs typeface="+mn-cs"/>
              </a:rPr>
              <a:t>GPU</a:t>
            </a:r>
            <a:r>
              <a:rPr lang="en-US" sz="1200" b="0" i="0" kern="1200" dirty="0">
                <a:solidFill>
                  <a:schemeClr val="tx1"/>
                </a:solidFill>
                <a:effectLst/>
                <a:latin typeface="+mn-lt"/>
                <a:ea typeface="+mn-ea"/>
                <a:cs typeface="+mn-cs"/>
              </a:rPr>
              <a:t> is designed to quickly render high-resolution images and video concurrently.</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13</a:t>
            </a:fld>
            <a:endParaRPr lang="en-US"/>
          </a:p>
        </p:txBody>
      </p:sp>
    </p:spTree>
    <p:extLst>
      <p:ext uri="{BB962C8B-B14F-4D97-AF65-F5344CB8AC3E}">
        <p14:creationId xmlns:p14="http://schemas.microsoft.com/office/powerpoint/2010/main" val="2943657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14</a:t>
            </a:fld>
            <a:endParaRPr lang="en-US"/>
          </a:p>
        </p:txBody>
      </p:sp>
    </p:spTree>
    <p:extLst>
      <p:ext uri="{BB962C8B-B14F-4D97-AF65-F5344CB8AC3E}">
        <p14:creationId xmlns:p14="http://schemas.microsoft.com/office/powerpoint/2010/main" val="45152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Pipelining</a:t>
            </a:r>
            <a:r>
              <a:rPr lang="en-US" sz="1200" b="0" i="0" kern="1200" dirty="0">
                <a:solidFill>
                  <a:schemeClr val="tx1"/>
                </a:solidFill>
                <a:effectLst/>
                <a:latin typeface="+mn-lt"/>
                <a:ea typeface="+mn-ea"/>
                <a:cs typeface="+mn-cs"/>
              </a:rPr>
              <a:t> is an implementation technique where multiple instructions are overlapped in execution. The </a:t>
            </a:r>
            <a:r>
              <a:rPr lang="en-US" sz="1200" b="1" i="0" kern="1200" dirty="0">
                <a:solidFill>
                  <a:schemeClr val="tx1"/>
                </a:solidFill>
                <a:effectLst/>
                <a:latin typeface="+mn-lt"/>
                <a:ea typeface="+mn-ea"/>
                <a:cs typeface="+mn-cs"/>
              </a:rPr>
              <a:t>computer pipeline</a:t>
            </a:r>
            <a:r>
              <a:rPr lang="en-US" sz="1200" b="0" i="0" kern="1200" dirty="0">
                <a:solidFill>
                  <a:schemeClr val="tx1"/>
                </a:solidFill>
                <a:effectLst/>
                <a:latin typeface="+mn-lt"/>
                <a:ea typeface="+mn-ea"/>
                <a:cs typeface="+mn-cs"/>
              </a:rPr>
              <a:t> is divided in stages. Each stage completes a part of an instruction in parallel.</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15</a:t>
            </a:fld>
            <a:endParaRPr lang="en-US"/>
          </a:p>
        </p:txBody>
      </p:sp>
    </p:spTree>
    <p:extLst>
      <p:ext uri="{BB962C8B-B14F-4D97-AF65-F5344CB8AC3E}">
        <p14:creationId xmlns:p14="http://schemas.microsoft.com/office/powerpoint/2010/main" val="126956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Calibri" charset="0"/>
              <a:ea typeface="新細明體" charset="0"/>
            </a:endParaRPr>
          </a:p>
        </p:txBody>
      </p:sp>
      <p:sp>
        <p:nvSpPr>
          <p:cNvPr id="92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400">
                <a:solidFill>
                  <a:schemeClr val="tx1"/>
                </a:solidFill>
                <a:latin typeface="Tahoma" charset="0"/>
                <a:ea typeface="新細明體" charset="0"/>
                <a:cs typeface="新細明體" charset="0"/>
              </a:defRPr>
            </a:lvl1pPr>
            <a:lvl2pPr marL="742950" indent="-285750" eaLnBrk="0" hangingPunct="0">
              <a:defRPr kumimoji="1" sz="2400">
                <a:solidFill>
                  <a:schemeClr val="tx1"/>
                </a:solidFill>
                <a:latin typeface="Tahoma" charset="0"/>
                <a:ea typeface="新細明體" charset="0"/>
                <a:cs typeface="新細明體" charset="0"/>
              </a:defRPr>
            </a:lvl2pPr>
            <a:lvl3pPr marL="1143000" indent="-228600" eaLnBrk="0" hangingPunct="0">
              <a:defRPr kumimoji="1" sz="2400">
                <a:solidFill>
                  <a:schemeClr val="tx1"/>
                </a:solidFill>
                <a:latin typeface="Tahoma" charset="0"/>
                <a:ea typeface="新細明體" charset="0"/>
                <a:cs typeface="新細明體" charset="0"/>
              </a:defRPr>
            </a:lvl3pPr>
            <a:lvl4pPr marL="1600200" indent="-228600" eaLnBrk="0" hangingPunct="0">
              <a:defRPr kumimoji="1" sz="2400">
                <a:solidFill>
                  <a:schemeClr val="tx1"/>
                </a:solidFill>
                <a:latin typeface="Tahoma" charset="0"/>
                <a:ea typeface="新細明體" charset="0"/>
                <a:cs typeface="新細明體" charset="0"/>
              </a:defRPr>
            </a:lvl4pPr>
            <a:lvl5pPr marL="2057400" indent="-228600" eaLnBrk="0" hangingPunct="0">
              <a:defRPr kumimoji="1" sz="2400">
                <a:solidFill>
                  <a:schemeClr val="tx1"/>
                </a:solidFill>
                <a:latin typeface="Tahoma" charset="0"/>
                <a:ea typeface="新細明體" charset="0"/>
                <a:cs typeface="新細明體" charset="0"/>
              </a:defRPr>
            </a:lvl5pPr>
            <a:lvl6pPr marL="25146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6pPr>
            <a:lvl7pPr marL="29718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7pPr>
            <a:lvl8pPr marL="34290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8pPr>
            <a:lvl9pPr marL="38862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9pPr>
          </a:lstStyle>
          <a:p>
            <a:pPr eaLnBrk="1" hangingPunct="1"/>
            <a:fld id="{A6CB1E38-1338-1047-BAE6-BA47C7EB6C72}" type="slidenum">
              <a:rPr lang="en-US" sz="1200"/>
              <a:pPr eaLnBrk="1" hangingPunct="1"/>
              <a:t>18</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NVIDIA</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V100</a:t>
            </a:r>
            <a:r>
              <a:rPr lang="en-US" sz="1200" b="0" i="0" kern="1200" dirty="0">
                <a:solidFill>
                  <a:schemeClr val="tx1"/>
                </a:solidFill>
                <a:effectLst/>
                <a:latin typeface="+mn-lt"/>
                <a:ea typeface="+mn-ea"/>
                <a:cs typeface="+mn-cs"/>
              </a:rPr>
              <a:t> Tensor Core is the most advanced data center GPU ever built to accelerate AI, high performance computing (HPC), data science and graphics. It's powered by NVIDIA Volta </a:t>
            </a:r>
            <a:r>
              <a:rPr lang="en-US" sz="1200" b="1" i="0" kern="1200" dirty="0">
                <a:solidFill>
                  <a:schemeClr val="tx1"/>
                </a:solidFill>
                <a:effectLst/>
                <a:latin typeface="+mn-lt"/>
                <a:ea typeface="+mn-ea"/>
                <a:cs typeface="+mn-cs"/>
              </a:rPr>
              <a:t>architecture</a:t>
            </a:r>
            <a:r>
              <a:rPr lang="en-US" sz="1200" b="0" i="0" kern="1200" dirty="0">
                <a:solidFill>
                  <a:schemeClr val="tx1"/>
                </a:solidFill>
                <a:effectLst/>
                <a:latin typeface="+mn-lt"/>
                <a:ea typeface="+mn-ea"/>
                <a:cs typeface="+mn-cs"/>
              </a:rPr>
              <a:t>, comes in 16 and 32GB configurations, and offers the performance of up to 32 CPUs in a single GPU.</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21</a:t>
            </a:fld>
            <a:endParaRPr lang="en-US"/>
          </a:p>
        </p:txBody>
      </p:sp>
    </p:spTree>
    <p:extLst>
      <p:ext uri="{BB962C8B-B14F-4D97-AF65-F5344CB8AC3E}">
        <p14:creationId xmlns:p14="http://schemas.microsoft.com/office/powerpoint/2010/main" val="2367790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84994"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a typeface="新細明體" charset="0"/>
            </a:endParaRP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sz="2400">
                <a:solidFill>
                  <a:schemeClr val="tx1"/>
                </a:solidFill>
                <a:latin typeface="Tahoma" charset="0"/>
                <a:ea typeface="新細明體" charset="0"/>
                <a:cs typeface="新細明體" charset="0"/>
              </a:defRPr>
            </a:lvl1pPr>
            <a:lvl2pPr marL="742950" indent="-285750" eaLnBrk="0" hangingPunct="0">
              <a:defRPr kumimoji="1" sz="2400">
                <a:solidFill>
                  <a:schemeClr val="tx1"/>
                </a:solidFill>
                <a:latin typeface="Tahoma" charset="0"/>
                <a:ea typeface="新細明體" charset="0"/>
                <a:cs typeface="新細明體" charset="0"/>
              </a:defRPr>
            </a:lvl2pPr>
            <a:lvl3pPr marL="1143000" indent="-228600" eaLnBrk="0" hangingPunct="0">
              <a:defRPr kumimoji="1" sz="2400">
                <a:solidFill>
                  <a:schemeClr val="tx1"/>
                </a:solidFill>
                <a:latin typeface="Tahoma" charset="0"/>
                <a:ea typeface="新細明體" charset="0"/>
                <a:cs typeface="新細明體" charset="0"/>
              </a:defRPr>
            </a:lvl3pPr>
            <a:lvl4pPr marL="1600200" indent="-228600" eaLnBrk="0" hangingPunct="0">
              <a:defRPr kumimoji="1" sz="2400">
                <a:solidFill>
                  <a:schemeClr val="tx1"/>
                </a:solidFill>
                <a:latin typeface="Tahoma" charset="0"/>
                <a:ea typeface="新細明體" charset="0"/>
                <a:cs typeface="新細明體" charset="0"/>
              </a:defRPr>
            </a:lvl4pPr>
            <a:lvl5pPr marL="2057400" indent="-228600" eaLnBrk="0" hangingPunct="0">
              <a:defRPr kumimoji="1" sz="2400">
                <a:solidFill>
                  <a:schemeClr val="tx1"/>
                </a:solidFill>
                <a:latin typeface="Tahoma" charset="0"/>
                <a:ea typeface="新細明體" charset="0"/>
                <a:cs typeface="新細明體" charset="0"/>
              </a:defRPr>
            </a:lvl5pPr>
            <a:lvl6pPr marL="25146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6pPr>
            <a:lvl7pPr marL="29718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7pPr>
            <a:lvl8pPr marL="34290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8pPr>
            <a:lvl9pPr marL="3886200" indent="-228600" eaLnBrk="0" fontAlgn="base" hangingPunct="0">
              <a:spcBef>
                <a:spcPct val="0"/>
              </a:spcBef>
              <a:spcAft>
                <a:spcPct val="0"/>
              </a:spcAft>
              <a:defRPr kumimoji="1" sz="2400">
                <a:solidFill>
                  <a:schemeClr val="tx1"/>
                </a:solidFill>
                <a:latin typeface="Tahoma" charset="0"/>
                <a:ea typeface="新細明體" charset="0"/>
                <a:cs typeface="新細明體" charset="0"/>
              </a:defRPr>
            </a:lvl9pPr>
          </a:lstStyle>
          <a:p>
            <a:pPr eaLnBrk="1" hangingPunct="1"/>
            <a:fld id="{04FA25B7-3FA2-6243-97CC-D65AC704F769}" type="slidenum">
              <a:rPr lang="en-US" sz="1200"/>
              <a:pPr eaLnBrk="1" hangingPunct="1"/>
              <a:t>27</a:t>
            </a:fld>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blockchain</a:t>
            </a:r>
            <a:r>
              <a:rPr lang="en-US" sz="1200" b="0" i="0" kern="1200" dirty="0">
                <a:solidFill>
                  <a:schemeClr val="tx1"/>
                </a:solidFill>
                <a:effectLst/>
                <a:latin typeface="+mn-lt"/>
                <a:ea typeface="+mn-ea"/>
                <a:cs typeface="+mn-cs"/>
              </a:rPr>
              <a:t> is a mesh network of </a:t>
            </a:r>
            <a:r>
              <a:rPr lang="en-US" sz="1200" b="1" i="0" kern="1200" dirty="0">
                <a:solidFill>
                  <a:schemeClr val="tx1"/>
                </a:solidFill>
                <a:effectLst/>
                <a:latin typeface="+mn-lt"/>
                <a:ea typeface="+mn-ea"/>
                <a:cs typeface="+mn-cs"/>
              </a:rPr>
              <a:t>computers</a:t>
            </a:r>
            <a:r>
              <a:rPr lang="en-US" sz="1200" b="0" i="0" kern="1200" dirty="0">
                <a:solidFill>
                  <a:schemeClr val="tx1"/>
                </a:solidFill>
                <a:effectLst/>
                <a:latin typeface="+mn-lt"/>
                <a:ea typeface="+mn-ea"/>
                <a:cs typeface="+mn-cs"/>
              </a:rPr>
              <a:t> linked not to a central server but rather to each other. </a:t>
            </a:r>
            <a:r>
              <a:rPr lang="en-US" sz="1200" b="1" i="0" kern="1200" dirty="0">
                <a:solidFill>
                  <a:schemeClr val="tx1"/>
                </a:solidFill>
                <a:effectLst/>
                <a:latin typeface="+mn-lt"/>
                <a:ea typeface="+mn-ea"/>
                <a:cs typeface="+mn-cs"/>
              </a:rPr>
              <a:t>Computers</a:t>
            </a:r>
            <a:r>
              <a:rPr lang="en-US" sz="1200" b="0" i="0" kern="1200" dirty="0">
                <a:solidFill>
                  <a:schemeClr val="tx1"/>
                </a:solidFill>
                <a:effectLst/>
                <a:latin typeface="+mn-lt"/>
                <a:ea typeface="+mn-ea"/>
                <a:cs typeface="+mn-cs"/>
              </a:rPr>
              <a:t> in this network define and agree upon a shared state of data and adhere to certain constraints imposed upon this data.</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31</a:t>
            </a:fld>
            <a:endParaRPr lang="en-US"/>
          </a:p>
        </p:txBody>
      </p:sp>
    </p:spTree>
    <p:extLst>
      <p:ext uri="{BB962C8B-B14F-4D97-AF65-F5344CB8AC3E}">
        <p14:creationId xmlns:p14="http://schemas.microsoft.com/office/powerpoint/2010/main" val="1336954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called a device because you could have an OpenCL device and you can have FPGA accelerator </a:t>
            </a:r>
          </a:p>
          <a:p>
            <a:r>
              <a:rPr lang="en-US" dirty="0"/>
              <a:t>This is a co-processor</a:t>
            </a:r>
          </a:p>
        </p:txBody>
      </p:sp>
      <p:sp>
        <p:nvSpPr>
          <p:cNvPr id="4" name="Slide Number Placeholder 3"/>
          <p:cNvSpPr>
            <a:spLocks noGrp="1"/>
          </p:cNvSpPr>
          <p:nvPr>
            <p:ph type="sldNum" sz="quarter" idx="5"/>
          </p:nvPr>
        </p:nvSpPr>
        <p:spPr/>
        <p:txBody>
          <a:bodyPr/>
          <a:lstStyle/>
          <a:p>
            <a:fld id="{CE195865-7E39-464A-B6BA-DB2E856247CA}" type="slidenum">
              <a:rPr lang="en-US" smtClean="0"/>
              <a:t>36</a:t>
            </a:fld>
            <a:endParaRPr lang="en-US"/>
          </a:p>
        </p:txBody>
      </p:sp>
    </p:spTree>
    <p:extLst>
      <p:ext uri="{BB962C8B-B14F-4D97-AF65-F5344CB8AC3E}">
        <p14:creationId xmlns:p14="http://schemas.microsoft.com/office/powerpoint/2010/main" val="531314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this specific program laid out in a memory when you compile the program and try to run, you will generate a </a:t>
            </a:r>
            <a:r>
              <a:rPr lang="en-US" dirty="0" err="1"/>
              <a:t>a.out</a:t>
            </a:r>
            <a:r>
              <a:rPr lang="en-US" dirty="0"/>
              <a:t> in a </a:t>
            </a:r>
            <a:r>
              <a:rPr lang="en-US" dirty="0" err="1"/>
              <a:t>linux</a:t>
            </a:r>
            <a:r>
              <a:rPr lang="en-US" dirty="0"/>
              <a:t> environment and when you do ./</a:t>
            </a:r>
            <a:r>
              <a:rPr lang="en-US" dirty="0" err="1"/>
              <a:t>a.out</a:t>
            </a:r>
            <a:r>
              <a:rPr lang="en-US" dirty="0"/>
              <a:t> the program will start executing.</a:t>
            </a:r>
          </a:p>
          <a:p>
            <a:endParaRPr lang="en-US" dirty="0"/>
          </a:p>
          <a:p>
            <a:r>
              <a:rPr lang="en-US" dirty="0"/>
              <a:t>Hence, let us see when it starts executing how does the memory looks like:</a:t>
            </a:r>
          </a:p>
          <a:p>
            <a:endParaRPr lang="en-US" dirty="0"/>
          </a:p>
          <a:p>
            <a:r>
              <a:rPr lang="en-US" dirty="0"/>
              <a:t>So, When you compile this program, the first thing that happens is you create  </a:t>
            </a:r>
            <a:r>
              <a:rPr lang="en-US" dirty="0" err="1"/>
              <a:t>a.out</a:t>
            </a:r>
            <a:r>
              <a:rPr lang="en-US" dirty="0"/>
              <a:t> in a </a:t>
            </a:r>
            <a:r>
              <a:rPr lang="en-US" dirty="0" err="1"/>
              <a:t>linux</a:t>
            </a:r>
            <a:r>
              <a:rPr lang="en-US" dirty="0"/>
              <a:t> environment  </a:t>
            </a:r>
          </a:p>
        </p:txBody>
      </p:sp>
      <p:sp>
        <p:nvSpPr>
          <p:cNvPr id="4" name="Slide Number Placeholder 3"/>
          <p:cNvSpPr>
            <a:spLocks noGrp="1"/>
          </p:cNvSpPr>
          <p:nvPr>
            <p:ph type="sldNum" sz="quarter" idx="5"/>
          </p:nvPr>
        </p:nvSpPr>
        <p:spPr/>
        <p:txBody>
          <a:bodyPr/>
          <a:lstStyle/>
          <a:p>
            <a:fld id="{CE195865-7E39-464A-B6BA-DB2E856247CA}" type="slidenum">
              <a:rPr lang="en-US" smtClean="0"/>
              <a:t>37</a:t>
            </a:fld>
            <a:endParaRPr lang="en-US"/>
          </a:p>
        </p:txBody>
      </p:sp>
    </p:spTree>
    <p:extLst>
      <p:ext uri="{BB962C8B-B14F-4D97-AF65-F5344CB8AC3E}">
        <p14:creationId xmlns:p14="http://schemas.microsoft.com/office/powerpoint/2010/main" val="234507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Have you noticed the faster technology gets, the cheaper it gets?</a:t>
            </a:r>
            <a:endParaRPr lang="en-US" b="0" dirty="0">
              <a:effectLst/>
            </a:endParaRPr>
          </a:p>
          <a:p>
            <a:pPr rtl="0"/>
            <a:r>
              <a:rPr lang="en-US" sz="1200" b="0" i="0" u="none" strike="noStrike" kern="1200" dirty="0">
                <a:solidFill>
                  <a:schemeClr val="tx1"/>
                </a:solidFill>
                <a:effectLst/>
                <a:latin typeface="+mn-lt"/>
                <a:ea typeface="+mn-ea"/>
                <a:cs typeface="+mn-cs"/>
              </a:rPr>
              <a:t>It all comes down to this guy, Gordon Moore, and a prediction he had made over 50 years ago that became a driving force of technological innovation.</a:t>
            </a:r>
            <a:endParaRPr lang="en-US" b="0" dirty="0">
              <a:effectLst/>
            </a:endParaRPr>
          </a:p>
          <a:p>
            <a:pPr rtl="0"/>
            <a:r>
              <a:rPr lang="en-US" sz="1200" b="0" i="0" u="none" strike="noStrike" kern="1200" dirty="0">
                <a:solidFill>
                  <a:schemeClr val="tx1"/>
                </a:solidFill>
                <a:effectLst/>
                <a:latin typeface="+mn-lt"/>
                <a:ea typeface="+mn-ea"/>
                <a:cs typeface="+mn-cs"/>
              </a:rPr>
              <a:t>It is called “Moore’s Law, not to be confused with Murphy’s Law, which is all about things going wrong, Moore’s Law is kind of the opposite it is about how everything gets better and better.</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a:t>
            </a:fld>
            <a:endParaRPr lang="en-US"/>
          </a:p>
        </p:txBody>
      </p:sp>
    </p:spTree>
    <p:extLst>
      <p:ext uri="{BB962C8B-B14F-4D97-AF65-F5344CB8AC3E}">
        <p14:creationId xmlns:p14="http://schemas.microsoft.com/office/powerpoint/2010/main" val="223795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39</a:t>
            </a:fld>
            <a:endParaRPr lang="en-US"/>
          </a:p>
        </p:txBody>
      </p:sp>
    </p:spTree>
    <p:extLst>
      <p:ext uri="{BB962C8B-B14F-4D97-AF65-F5344CB8AC3E}">
        <p14:creationId xmlns:p14="http://schemas.microsoft.com/office/powerpoint/2010/main" val="225306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C runs in the host.</a:t>
            </a:r>
          </a:p>
          <a:p>
            <a:r>
              <a:rPr lang="en-US" dirty="0"/>
              <a:t>The only difference between this hello word and usual C++ hello world it is that we are not going to compile it with GCC we are going to compile it with </a:t>
            </a:r>
            <a:r>
              <a:rPr lang="en-US" dirty="0" err="1"/>
              <a:t>nvcc</a:t>
            </a:r>
            <a:r>
              <a:rPr lang="en-US"/>
              <a:t> </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40</a:t>
            </a:fld>
            <a:endParaRPr lang="en-US"/>
          </a:p>
        </p:txBody>
      </p:sp>
    </p:spTree>
    <p:extLst>
      <p:ext uri="{BB962C8B-B14F-4D97-AF65-F5344CB8AC3E}">
        <p14:creationId xmlns:p14="http://schemas.microsoft.com/office/powerpoint/2010/main" val="4160628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42</a:t>
            </a:fld>
            <a:endParaRPr lang="en-US"/>
          </a:p>
        </p:txBody>
      </p:sp>
    </p:spTree>
    <p:extLst>
      <p:ext uri="{BB962C8B-B14F-4D97-AF65-F5344CB8AC3E}">
        <p14:creationId xmlns:p14="http://schemas.microsoft.com/office/powerpoint/2010/main" val="1549836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46</a:t>
            </a:fld>
            <a:endParaRPr lang="en-US"/>
          </a:p>
        </p:txBody>
      </p:sp>
    </p:spTree>
    <p:extLst>
      <p:ext uri="{BB962C8B-B14F-4D97-AF65-F5344CB8AC3E}">
        <p14:creationId xmlns:p14="http://schemas.microsoft.com/office/powerpoint/2010/main" val="1862538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47</a:t>
            </a:fld>
            <a:endParaRPr lang="en-US"/>
          </a:p>
        </p:txBody>
      </p:sp>
    </p:spTree>
    <p:extLst>
      <p:ext uri="{BB962C8B-B14F-4D97-AF65-F5344CB8AC3E}">
        <p14:creationId xmlns:p14="http://schemas.microsoft.com/office/powerpoint/2010/main" val="229522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simplest explanation of Moore’s Law is this: The power of computers will roughly double every two years.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4</a:t>
            </a:fld>
            <a:endParaRPr lang="en-US"/>
          </a:p>
        </p:txBody>
      </p:sp>
    </p:spTree>
    <p:extLst>
      <p:ext uri="{BB962C8B-B14F-4D97-AF65-F5344CB8AC3E}">
        <p14:creationId xmlns:p14="http://schemas.microsoft.com/office/powerpoint/2010/main" val="5736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tech will continue to get smaller, faster, and more reliable at a consistent rate while the relative cost goes down.</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5</a:t>
            </a:fld>
            <a:endParaRPr lang="en-US"/>
          </a:p>
        </p:txBody>
      </p:sp>
    </p:spTree>
    <p:extLst>
      <p:ext uri="{BB962C8B-B14F-4D97-AF65-F5344CB8AC3E}">
        <p14:creationId xmlns:p14="http://schemas.microsoft.com/office/powerpoint/2010/main" val="3998890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Moore made this prediction way back in 1965, saying it would lead to inventions like home computers, digital wristwatches, personal portable communication equipment.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CLICK</a:t>
            </a:r>
          </a:p>
          <a:p>
            <a:r>
              <a:rPr lang="en-US" sz="1200" b="0" i="0" u="none" strike="noStrike" kern="1200" dirty="0">
                <a:solidFill>
                  <a:schemeClr val="tx1"/>
                </a:solidFill>
                <a:effectLst/>
                <a:latin typeface="+mn-lt"/>
                <a:ea typeface="+mn-ea"/>
                <a:cs typeface="+mn-cs"/>
              </a:rPr>
              <a:t>While many may say that Moore’s Law is dead, it was a kind of “golden rule” for the electronics industry for half a century, making life better for the end consumer, taking our lives from this to this. </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6</a:t>
            </a:fld>
            <a:endParaRPr lang="en-US"/>
          </a:p>
        </p:txBody>
      </p:sp>
    </p:spTree>
    <p:extLst>
      <p:ext uri="{BB962C8B-B14F-4D97-AF65-F5344CB8AC3E}">
        <p14:creationId xmlns:p14="http://schemas.microsoft.com/office/powerpoint/2010/main" val="3301507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is Moore’s law in simple terms?</a:t>
            </a:r>
          </a:p>
          <a:p>
            <a:r>
              <a:rPr lang="en-US" dirty="0"/>
              <a:t>So basically if you read Intel’s page on Moore’s Law they have a little mini website over 50 year of Moore law. What he basically said was Moore extrapolated that computing would dramatically increase in power(they mean performance there), and decrease in relative costs, at an exponential pace”. And of course this was at the era of the beginning of integrated circuits.</a:t>
            </a:r>
          </a:p>
          <a:p>
            <a:endParaRPr lang="en-US" dirty="0"/>
          </a:p>
          <a:p>
            <a:r>
              <a:rPr lang="en-US" b="1" dirty="0"/>
              <a:t>CLICK</a:t>
            </a:r>
          </a:p>
          <a:p>
            <a:r>
              <a:rPr lang="en-US" dirty="0"/>
              <a:t>So, what Gordon Moore was saying in his own words: “Integrated Circuits are the road to less expensive electronics.</a:t>
            </a:r>
          </a:p>
          <a:p>
            <a:r>
              <a:rPr lang="en-US" dirty="0"/>
              <a:t>And if we look the trend over the years of course the performance has gone up long </a:t>
            </a:r>
            <a:r>
              <a:rPr lang="en-US" dirty="0" err="1"/>
              <a:t>long</a:t>
            </a:r>
            <a:r>
              <a:rPr lang="en-US" dirty="0"/>
              <a:t> way and the price have come down. In fact, today’s processors are at least probably much more now THREE AND A HALF THOUSAND times faster than the original Intel 4004 microprocessor. 90 THOUSAND times more efficient and the price per transistor is 60,000 times lower. So we can see that integrated circuits have provided a way of lowering the cost and increasing the performance of consumer electronics.</a:t>
            </a:r>
          </a:p>
          <a:p>
            <a:endParaRPr lang="en-US" dirty="0"/>
          </a:p>
          <a:p>
            <a:endParaRPr lang="en-US" dirty="0"/>
          </a:p>
          <a:p>
            <a:r>
              <a:rPr lang="en-US" b="1" dirty="0"/>
              <a:t>CLICK –Graph-</a:t>
            </a:r>
          </a:p>
          <a:p>
            <a:r>
              <a:rPr lang="en-US" b="0" dirty="0"/>
              <a:t>We have a graph showing the number of transistors inside the integrated circuit starting back in the 1970s. The intel 4004 and then clearly there is a direction of travel and this is a logarithmic graph. Notice how the scale changing on the left by putting a logarithmic scale we can see this clear growth here right up to the kind of modern day processors up here and I am sure that if we plotted the very </a:t>
            </a:r>
            <a:r>
              <a:rPr lang="en-US" b="0" dirty="0" err="1"/>
              <a:t>very</a:t>
            </a:r>
            <a:r>
              <a:rPr lang="en-US" b="0" dirty="0"/>
              <a:t> most modern ones it would go up even higher.</a:t>
            </a:r>
          </a:p>
          <a:p>
            <a:r>
              <a:rPr lang="en-US" b="0" dirty="0"/>
              <a:t>So there is a clear trend that overall historically from the 1970s right through to the 2018-2020 that we can see this growth of the number of transistors.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7</a:t>
            </a:fld>
            <a:endParaRPr lang="en-US"/>
          </a:p>
        </p:txBody>
      </p:sp>
    </p:spTree>
    <p:extLst>
      <p:ext uri="{BB962C8B-B14F-4D97-AF65-F5344CB8AC3E}">
        <p14:creationId xmlns:p14="http://schemas.microsoft.com/office/powerpoint/2010/main" val="324568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if we make that into a more of a modern interpretation of course here we are in 2020 looking back at something he wrote in 1965.</a:t>
            </a:r>
          </a:p>
          <a:p>
            <a:pPr marL="171450" indent="-171450">
              <a:buFontTx/>
              <a:buChar char="-"/>
            </a:pPr>
            <a:r>
              <a:rPr lang="en-US" b="0" dirty="0"/>
              <a:t>Moore’s law is an observation and prediction that the number of transistors in an integrated circuit doubles about every two years.</a:t>
            </a:r>
          </a:p>
          <a:p>
            <a:pPr marL="0" indent="0">
              <a:buFontTx/>
              <a:buNone/>
            </a:pPr>
            <a:r>
              <a:rPr lang="en-US" b="0" u="sng" dirty="0"/>
              <a:t>it is one thing to notice here, we talk about Moore’s Law this is more in the sense of kind of you know Murphy’s law, it is not a law of physics as you can’t break Moore’s law like you are trying to break the law of gravity or break the speed of light. We are not trying to break a law of physics; Moore’s law is an </a:t>
            </a:r>
            <a:r>
              <a:rPr lang="en-US" b="1" u="sng" dirty="0"/>
              <a:t>observation </a:t>
            </a:r>
            <a:r>
              <a:rPr lang="en-US" b="0" u="sng" dirty="0"/>
              <a:t>and </a:t>
            </a:r>
            <a:r>
              <a:rPr lang="en-US" b="1" u="sng" dirty="0"/>
              <a:t>projection </a:t>
            </a:r>
            <a:r>
              <a:rPr lang="en-US" b="0" u="sng" dirty="0"/>
              <a:t>of a historical trend into the future. </a:t>
            </a:r>
          </a:p>
          <a:p>
            <a:endParaRPr lang="en-US" b="0" u="sng" dirty="0"/>
          </a:p>
          <a:p>
            <a:r>
              <a:rPr lang="en-US" b="0" u="none" dirty="0"/>
              <a:t>It is not a law of physics it is an observation based on experience. When you hear people saying Moore’s law is dead but not saying that something has happened in science that means that this fundamental understanding of the way electronics works all the way you know integrates so that was it broken because it died now. This is actually just about a trend of how we are using silicon chips and how we are using transistors in those and how we are doubling the number of chips over the years.</a:t>
            </a:r>
          </a:p>
          <a:p>
            <a:endParaRPr lang="en-US" b="0" u="sng" dirty="0"/>
          </a:p>
          <a:p>
            <a:r>
              <a:rPr lang="en-US" b="0" u="sng" dirty="0"/>
              <a:t>---------]</a:t>
            </a:r>
          </a:p>
          <a:p>
            <a:r>
              <a:rPr lang="en-US" b="0" u="sng" dirty="0" err="1"/>
              <a:t>Accordning</a:t>
            </a:r>
            <a:r>
              <a:rPr lang="en-US" b="0" u="sng" dirty="0"/>
              <a:t> to Robert H, </a:t>
            </a:r>
            <a:r>
              <a:rPr lang="en-US" b="0" u="sng" dirty="0" err="1"/>
              <a:t>Dennard;s</a:t>
            </a:r>
            <a:r>
              <a:rPr lang="en-US" b="0" u="sng" dirty="0"/>
              <a:t> 1974 paper said that:</a:t>
            </a:r>
          </a:p>
          <a:p>
            <a:r>
              <a:rPr lang="en-US" b="0" u="none" dirty="0"/>
              <a:t>if the transistor density doubles, the circuit becomes 40% faster, and power consumption( with twice the number of transistors) stays the same. </a:t>
            </a:r>
          </a:p>
          <a:p>
            <a:r>
              <a:rPr lang="en-US" b="0" u="none" dirty="0"/>
              <a:t>So this is really </a:t>
            </a:r>
            <a:r>
              <a:rPr lang="en-US" b="0" u="none" dirty="0" err="1"/>
              <a:t>really</a:t>
            </a:r>
            <a:r>
              <a:rPr lang="en-US" b="0" u="none" dirty="0"/>
              <a:t> important, so as we have been able to generate smaller and smaller transistors and put more and more transistors on an integrated circuit, what actually happens is that they get faster but the power consumption stays the same.</a:t>
            </a:r>
          </a:p>
          <a:p>
            <a:endParaRPr lang="en-US" b="0" u="none" dirty="0"/>
          </a:p>
          <a:p>
            <a:r>
              <a:rPr lang="en-US" b="0" u="none" dirty="0"/>
              <a:t>So, when we couple that with Moore’s law we can see that we can build faster and faster processors and chips with more and more transistors in them and actually with the power doesn’t go up and each generation they get faster.</a:t>
            </a:r>
          </a:p>
          <a:p>
            <a:endParaRPr lang="en-US" b="0" u="none" dirty="0"/>
          </a:p>
          <a:p>
            <a:endParaRPr lang="en-US" b="0" u="none" dirty="0"/>
          </a:p>
          <a:p>
            <a:r>
              <a:rPr lang="en-US" b="1" u="none" dirty="0"/>
              <a:t>CLICK</a:t>
            </a:r>
          </a:p>
          <a:p>
            <a:r>
              <a:rPr lang="en-US" b="0" u="none" dirty="0"/>
              <a:t>BUT! The problem is this got broken from about 2006 onwards, you know smartphones, laptops, PCs we have got 3 gigahertz and some of them might turbo boost to 4 gigahertz or whatever the latest bit of fashion is, but we don’t have 8GHz processors because there is a limit to this Dennard’s scale. However, when we do increase the density, we still benefit from the lower power consumption the transistors themselves fit switch faster because there are smaller transistors and of course we are able to use extra transistors to do more things in logic branch predictors than caching and they are always kind of stuff that we have nowadays. So we are still benefiting from some of these, but it is not as it was from when Dennard wrote it in 1974.</a:t>
            </a:r>
          </a:p>
          <a:p>
            <a:endParaRPr lang="en-US" b="0" u="none" dirty="0"/>
          </a:p>
          <a:p>
            <a:r>
              <a:rPr lang="en-US" b="0" u="none" dirty="0"/>
              <a:t>----</a:t>
            </a:r>
          </a:p>
          <a:p>
            <a:r>
              <a:rPr lang="en-US" b="0" u="none" dirty="0"/>
              <a:t>The funny thing is the Moore’s Law has died many time over the last 50 years as people have predicted the end of Moore’s law numerous times. As Robert Colwell, director of the Microsystems technology office at Defense Advanced Research Projects Agency said in 2013, for the Defense Department, the year 2020 and 7 nanometers are the “last process technology node”.. And yet here we are having smartphones, laptops, PCs and so on with 5nm. So, it is really one shouldn’t predict the end of Moore’s law because we just don’t know what is round the corner </a:t>
            </a:r>
          </a:p>
          <a:p>
            <a:endParaRPr lang="en-US" b="0" u="sng" dirty="0"/>
          </a:p>
          <a:p>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8</a:t>
            </a:fld>
            <a:endParaRPr lang="en-US"/>
          </a:p>
        </p:txBody>
      </p:sp>
    </p:spTree>
    <p:extLst>
      <p:ext uri="{BB962C8B-B14F-4D97-AF65-F5344CB8AC3E}">
        <p14:creationId xmlns:p14="http://schemas.microsoft.com/office/powerpoint/2010/main" val="1251076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Processor cores: </a:t>
            </a:r>
            <a:r>
              <a:rPr lang="en-US" b="0" dirty="0"/>
              <a:t>are individual processing units within the computer’s central processing unit (CPU). The processor core would receive instruction from a single computing task, working with the clock speed to quickly process this information and temporarily store it in the Random Access Memory (RAM).</a:t>
            </a:r>
          </a:p>
          <a:p>
            <a:endParaRPr lang="en-US" b="0" dirty="0"/>
          </a:p>
          <a:p>
            <a:r>
              <a:rPr lang="en-US" b="0" dirty="0"/>
              <a:t>Hence, </a:t>
            </a:r>
            <a:r>
              <a:rPr lang="en-US" b="1" dirty="0"/>
              <a:t>cores </a:t>
            </a:r>
            <a:r>
              <a:rPr lang="en-US" b="0" dirty="0"/>
              <a:t>increase the amount of work accomplished at a time, whereas</a:t>
            </a:r>
            <a:r>
              <a:rPr lang="en-US" b="1" dirty="0"/>
              <a:t> threads</a:t>
            </a:r>
            <a:r>
              <a:rPr lang="en-US" b="0" dirty="0"/>
              <a:t> improve throughput, computational speed-up. </a:t>
            </a:r>
            <a:r>
              <a:rPr lang="en-US" b="1" dirty="0"/>
              <a:t>Cores </a:t>
            </a:r>
            <a:r>
              <a:rPr lang="en-US" b="0" dirty="0"/>
              <a:t>is an actual hardware component whereas </a:t>
            </a:r>
            <a:r>
              <a:rPr lang="en-US" b="1" dirty="0"/>
              <a:t>thread </a:t>
            </a:r>
            <a:r>
              <a:rPr lang="en-US" b="0" dirty="0"/>
              <a:t>is a virtual component that manages the tasks. </a:t>
            </a:r>
            <a:r>
              <a:rPr lang="en-US" b="1" dirty="0"/>
              <a:t>Cores </a:t>
            </a:r>
            <a:r>
              <a:rPr lang="en-US" b="0" dirty="0"/>
              <a:t>use content switching while </a:t>
            </a:r>
            <a:r>
              <a:rPr lang="en-US" b="1" dirty="0"/>
              <a:t>thread </a:t>
            </a:r>
            <a:r>
              <a:rPr lang="en-US" b="0" dirty="0"/>
              <a:t>use multiple </a:t>
            </a:r>
            <a:r>
              <a:rPr lang="en-US" b="1" dirty="0"/>
              <a:t>CPUs </a:t>
            </a:r>
            <a:r>
              <a:rPr lang="en-US" b="0" dirty="0"/>
              <a:t>for operating numerous processes. </a:t>
            </a:r>
          </a:p>
          <a:p>
            <a:endParaRPr lang="en-US" b="0" dirty="0"/>
          </a:p>
          <a:p>
            <a:r>
              <a:rPr lang="en-US" b="1" dirty="0"/>
              <a:t>The main issue with single core: </a:t>
            </a:r>
            <a:r>
              <a:rPr lang="en-US" b="0" dirty="0"/>
              <a:t>mainly 2 issues</a:t>
            </a:r>
          </a:p>
          <a:p>
            <a:pPr marL="228600" indent="-228600">
              <a:buAutoNum type="arabicParenR"/>
            </a:pPr>
            <a:r>
              <a:rPr lang="en-US" b="0" dirty="0"/>
              <a:t>To execute the tasks faster, you need to increase the clock time</a:t>
            </a:r>
          </a:p>
          <a:p>
            <a:pPr marL="228600" indent="-228600">
              <a:buAutoNum type="arabicParenR"/>
            </a:pPr>
            <a:r>
              <a:rPr lang="en-US" b="0" dirty="0"/>
              <a:t>Increasing clock time would increase the power consumption and heat to an extremely high level, which makes the processor inefficient</a:t>
            </a:r>
          </a:p>
          <a:p>
            <a:pPr marL="228600" indent="-228600">
              <a:buAutoNum type="arabicParenR"/>
            </a:pPr>
            <a:endParaRPr lang="en-US" b="0" dirty="0"/>
          </a:p>
          <a:p>
            <a:pPr marL="0" indent="0">
              <a:buNone/>
            </a:pPr>
            <a:r>
              <a:rPr lang="en-US" b="1" dirty="0"/>
              <a:t>Solution provided by multicore</a:t>
            </a:r>
          </a:p>
          <a:p>
            <a:pPr marL="228600" indent="-228600">
              <a:buAutoNum type="arabicParenR"/>
            </a:pPr>
            <a:r>
              <a:rPr lang="en-US" b="0" dirty="0"/>
              <a:t>Creating two or more core on the same die to increase the processing power while it also keeps clock speed at an efficient level</a:t>
            </a:r>
          </a:p>
          <a:p>
            <a:pPr marL="228600" indent="-228600">
              <a:buAutoNum type="arabicParenR"/>
            </a:pPr>
            <a:r>
              <a:rPr lang="en-US" b="0" dirty="0"/>
              <a:t>A processor with 2 cores running an efficient speed can process instructions with similar speed to the single-core processor. Its clock speed is twice, yet the multicore process consumes less energy.</a:t>
            </a:r>
          </a:p>
          <a:p>
            <a:pPr marL="228600" indent="-228600">
              <a:buAutoNum type="arabicParenR"/>
            </a:pPr>
            <a:endParaRPr lang="en-US" b="0" dirty="0"/>
          </a:p>
          <a:p>
            <a:pPr marL="228600" indent="-228600">
              <a:buAutoNum type="arabicParenR"/>
            </a:pPr>
            <a:endParaRPr lang="en-US" b="0" dirty="0"/>
          </a:p>
          <a:p>
            <a:pPr marL="0" indent="0">
              <a:buNone/>
            </a:pPr>
            <a:r>
              <a:rPr lang="en-US" b="0" dirty="0"/>
              <a:t>https://www.guru99.com/cpu-core-multicore-thread.html</a:t>
            </a:r>
          </a:p>
        </p:txBody>
      </p:sp>
      <p:sp>
        <p:nvSpPr>
          <p:cNvPr id="4" name="Slide Number Placeholder 3"/>
          <p:cNvSpPr>
            <a:spLocks noGrp="1"/>
          </p:cNvSpPr>
          <p:nvPr>
            <p:ph type="sldNum" sz="quarter" idx="5"/>
          </p:nvPr>
        </p:nvSpPr>
        <p:spPr/>
        <p:txBody>
          <a:bodyPr/>
          <a:lstStyle/>
          <a:p>
            <a:fld id="{CE195865-7E39-464A-B6BA-DB2E856247CA}" type="slidenum">
              <a:rPr lang="en-US" smtClean="0"/>
              <a:t>9</a:t>
            </a:fld>
            <a:endParaRPr lang="en-US"/>
          </a:p>
        </p:txBody>
      </p:sp>
    </p:spTree>
    <p:extLst>
      <p:ext uri="{BB962C8B-B14F-4D97-AF65-F5344CB8AC3E}">
        <p14:creationId xmlns:p14="http://schemas.microsoft.com/office/powerpoint/2010/main" val="3280598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extra processor cores offered by Ryzen compared to Intel’s </a:t>
            </a:r>
            <a:r>
              <a:rPr lang="en-US" sz="1200" b="0" i="0" kern="1200" dirty="0" err="1">
                <a:solidFill>
                  <a:schemeClr val="tx1"/>
                </a:solidFill>
                <a:effectLst/>
                <a:latin typeface="+mn-lt"/>
                <a:ea typeface="+mn-ea"/>
                <a:cs typeface="+mn-cs"/>
              </a:rPr>
              <a:t>Kaby</a:t>
            </a:r>
            <a:r>
              <a:rPr lang="en-US" sz="1200" b="0" i="0" kern="1200" dirty="0">
                <a:solidFill>
                  <a:schemeClr val="tx1"/>
                </a:solidFill>
                <a:effectLst/>
                <a:latin typeface="+mn-lt"/>
                <a:ea typeface="+mn-ea"/>
                <a:cs typeface="+mn-cs"/>
              </a:rPr>
              <a:t> and Coffee Lake CPUs means that certain tasks will run MUCH faster. If you do a lot of 3D rendering/video encoding or any of your favorite games run better on multiple cores (few do, but some popular titles like </a:t>
            </a:r>
            <a:r>
              <a:rPr lang="en-US" sz="1200" b="0" i="1" kern="1200" dirty="0">
                <a:solidFill>
                  <a:schemeClr val="tx1"/>
                </a:solidFill>
                <a:effectLst/>
                <a:latin typeface="+mn-lt"/>
                <a:ea typeface="+mn-ea"/>
                <a:cs typeface="+mn-cs"/>
              </a:rPr>
              <a:t>Battlefield 1</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Civ </a:t>
            </a:r>
            <a:r>
              <a:rPr lang="en-US" sz="1200" b="0" i="0" kern="1200" dirty="0">
                <a:solidFill>
                  <a:schemeClr val="tx1"/>
                </a:solidFill>
                <a:effectLst/>
                <a:latin typeface="+mn-lt"/>
                <a:ea typeface="+mn-ea"/>
                <a:cs typeface="+mn-cs"/>
              </a:rPr>
              <a:t>are included in the short-but-growing list) then the extra money is well worth paying. The extra cores can also help with video game streaming on services like</a:t>
            </a:r>
            <a:r>
              <a:rPr lang="en-US" sz="1200" b="0" i="0" u="none" strike="noStrike" kern="1200" dirty="0">
                <a:solidFill>
                  <a:schemeClr val="tx1"/>
                </a:solidFill>
                <a:effectLst/>
                <a:latin typeface="+mn-lt"/>
                <a:ea typeface="+mn-ea"/>
                <a:cs typeface="+mn-cs"/>
                <a:hlinkClick r:id="rId3"/>
              </a:rPr>
              <a:t> Twitch</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E195865-7E39-464A-B6BA-DB2E856247CA}" type="slidenum">
              <a:rPr lang="en-US" smtClean="0"/>
              <a:t>11</a:t>
            </a:fld>
            <a:endParaRPr lang="en-US"/>
          </a:p>
        </p:txBody>
      </p:sp>
    </p:spTree>
    <p:extLst>
      <p:ext uri="{BB962C8B-B14F-4D97-AF65-F5344CB8AC3E}">
        <p14:creationId xmlns:p14="http://schemas.microsoft.com/office/powerpoint/2010/main" val="3007651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2113-4A04-41DF-982E-DB26202538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43F5BF-52F1-44C6-BDA8-3DB4236B11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B0226B-2849-4229-A7B1-AB426FB1D11C}"/>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F13F871A-63A6-43C8-B14F-A3F511D6A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075C44-A8B6-42B2-A0B1-36844DC0FCBC}"/>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797448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FF67-2297-4141-8A96-DF4E3F9092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8FCB27-8369-4D88-A25E-4CD0322E3A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60EF24-31D9-4215-B50E-6D97928DEDB3}"/>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CB1F3489-B6C0-4A1C-9D7A-64EB668FF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34296-30EC-4F9B-B61D-F9A663566C46}"/>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58886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DEA6F1-8697-4B82-8F3F-E89C1B960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34D080-BAD9-48FE-9100-06929E032D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C32BB-C138-4020-9431-F0CFFC0E5FD7}"/>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B0B2011F-E98C-49E1-9119-2AEECB125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73D64-4A47-4CFD-9DC2-E565C3099544}"/>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932912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BB58-A851-4BD2-AFE3-4F84B1DD4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EB7CF1-541C-474E-8407-FCC102987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DEDA30-1EAF-4DF6-85FD-7276F37E858A}"/>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3FA1B231-E2B0-43BD-8D34-6EF8C742F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4905E-17D2-4C56-975C-A3F70F5B5974}"/>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47316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B2F0-8149-4BFF-8469-FBC8F795E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82406A-8BCC-45BD-BE8A-F8032AB90F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5E62F2-2E97-4B9E-A82D-234F9C240A4D}"/>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023D4A91-4289-400E-B698-B663FD0F6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4A176-3AE8-4013-8E8F-A4BFB010CA46}"/>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765827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0C2D-FF31-4C99-921D-E8C3BC42BE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754E83-B8E7-4F64-A121-F638820CB3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F2D368-061F-42BD-915C-2A66B599F5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B0BAF1-2E13-4A35-8C92-70D88F93D38A}"/>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6" name="Footer Placeholder 5">
            <a:extLst>
              <a:ext uri="{FF2B5EF4-FFF2-40B4-BE49-F238E27FC236}">
                <a16:creationId xmlns:a16="http://schemas.microsoft.com/office/drawing/2014/main" id="{C9E5E85B-C6C6-4308-8D2D-BD8D39F65C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71EE1-5BF3-4F06-9745-7AD780FFC0E5}"/>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913894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9853-D925-4DE0-AFB1-E4F4A48268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85469D-D193-4B61-84DC-30A6F7BEAB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017626-C164-4161-BE39-519AEA3AF9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9300E0-DBEC-4EC2-AA51-D86666656A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EACE49-43BF-4B2D-B176-4C91DB123D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C9F5F0-F29D-4891-9524-DB1BB18FD485}"/>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8" name="Footer Placeholder 7">
            <a:extLst>
              <a:ext uri="{FF2B5EF4-FFF2-40B4-BE49-F238E27FC236}">
                <a16:creationId xmlns:a16="http://schemas.microsoft.com/office/drawing/2014/main" id="{E4465671-46E7-487F-B2CD-A1EF5E8913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9DD58B-0DA7-413E-BE5F-E82CDFC12F18}"/>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946713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DC18-9625-4670-B3FE-9CF97D149C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28CA3-C029-4C86-8494-FC312BF9D724}"/>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4" name="Footer Placeholder 3">
            <a:extLst>
              <a:ext uri="{FF2B5EF4-FFF2-40B4-BE49-F238E27FC236}">
                <a16:creationId xmlns:a16="http://schemas.microsoft.com/office/drawing/2014/main" id="{3E1879FA-CA26-4A0E-89CE-0C84365DE4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9C08C-F054-491C-BEEF-95DBA59BEA4D}"/>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627207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E074F0-13F0-4A96-81B9-2188C39B4656}"/>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3" name="Footer Placeholder 2">
            <a:extLst>
              <a:ext uri="{FF2B5EF4-FFF2-40B4-BE49-F238E27FC236}">
                <a16:creationId xmlns:a16="http://schemas.microsoft.com/office/drawing/2014/main" id="{01A78809-E547-4610-A8E7-AFEA4AC21D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5BEC7D-3C26-4771-8E1F-3710D2845E58}"/>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2155240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54CC6-76DB-4A96-84D7-BA287292E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D16056-813B-446D-BE24-FFD92FAF30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7CC689-3BA8-4192-AB5C-6FE74FB7C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61DD28-0A4A-42B4-96C6-2D99B830266A}"/>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6" name="Footer Placeholder 5">
            <a:extLst>
              <a:ext uri="{FF2B5EF4-FFF2-40B4-BE49-F238E27FC236}">
                <a16:creationId xmlns:a16="http://schemas.microsoft.com/office/drawing/2014/main" id="{6A216490-C9B0-417F-A7BF-9AE9829FB7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5B4548-B337-4D39-BD58-A8F04807CB14}"/>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76729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2EF7-30F0-480E-8E51-EC311F4EA2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61708E-EA9D-46A4-B2CA-5ED347B1B7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D4FA37-8B5A-498D-83FD-7517544C8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1628D3-44D4-411D-911F-B6F25E1886CA}"/>
              </a:ext>
            </a:extLst>
          </p:cNvPr>
          <p:cNvSpPr>
            <a:spLocks noGrp="1"/>
          </p:cNvSpPr>
          <p:nvPr>
            <p:ph type="dt" sz="half" idx="10"/>
          </p:nvPr>
        </p:nvSpPr>
        <p:spPr/>
        <p:txBody>
          <a:bodyPr/>
          <a:lstStyle/>
          <a:p>
            <a:fld id="{6ED633D5-165B-469B-BB33-7ABC0D080815}" type="datetimeFigureOut">
              <a:rPr lang="en-US" smtClean="0"/>
              <a:t>11/9/2020</a:t>
            </a:fld>
            <a:endParaRPr lang="en-US"/>
          </a:p>
        </p:txBody>
      </p:sp>
      <p:sp>
        <p:nvSpPr>
          <p:cNvPr id="6" name="Footer Placeholder 5">
            <a:extLst>
              <a:ext uri="{FF2B5EF4-FFF2-40B4-BE49-F238E27FC236}">
                <a16:creationId xmlns:a16="http://schemas.microsoft.com/office/drawing/2014/main" id="{7F9E36E7-2FF9-47C4-9372-6215B87151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1B8271-92E5-4C8A-9FDD-64B9369B25DE}"/>
              </a:ext>
            </a:extLst>
          </p:cNvPr>
          <p:cNvSpPr>
            <a:spLocks noGrp="1"/>
          </p:cNvSpPr>
          <p:nvPr>
            <p:ph type="sldNum" sz="quarter" idx="12"/>
          </p:nvPr>
        </p:nvSpPr>
        <p:spPr/>
        <p:txBody>
          <a:bodyPr/>
          <a:lstStyle/>
          <a:p>
            <a:fld id="{6E63F6CB-6A31-48BE-A029-4DD223D763B8}" type="slidenum">
              <a:rPr lang="en-US" smtClean="0"/>
              <a:t>‹#›</a:t>
            </a:fld>
            <a:endParaRPr lang="en-US"/>
          </a:p>
        </p:txBody>
      </p:sp>
    </p:spTree>
    <p:extLst>
      <p:ext uri="{BB962C8B-B14F-4D97-AF65-F5344CB8AC3E}">
        <p14:creationId xmlns:p14="http://schemas.microsoft.com/office/powerpoint/2010/main" val="184410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2180EA-C02B-4AC9-B294-40036B6CD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873C04-5699-47D5-BA43-9BBDD63131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21A68F-0BB4-44EE-A668-9D7893D64D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633D5-165B-469B-BB33-7ABC0D080815}" type="datetimeFigureOut">
              <a:rPr lang="en-US" smtClean="0"/>
              <a:t>11/9/2020</a:t>
            </a:fld>
            <a:endParaRPr lang="en-US"/>
          </a:p>
        </p:txBody>
      </p:sp>
      <p:sp>
        <p:nvSpPr>
          <p:cNvPr id="5" name="Footer Placeholder 4">
            <a:extLst>
              <a:ext uri="{FF2B5EF4-FFF2-40B4-BE49-F238E27FC236}">
                <a16:creationId xmlns:a16="http://schemas.microsoft.com/office/drawing/2014/main" id="{2D927A05-1DC9-4193-BF07-B74BA0A2D3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C8EE6E-F802-49B5-81C1-E013A4D58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63F6CB-6A31-48BE-A029-4DD223D763B8}" type="slidenum">
              <a:rPr lang="en-US" smtClean="0"/>
              <a:t>‹#›</a:t>
            </a:fld>
            <a:endParaRPr lang="en-US"/>
          </a:p>
        </p:txBody>
      </p:sp>
    </p:spTree>
    <p:extLst>
      <p:ext uri="{BB962C8B-B14F-4D97-AF65-F5344CB8AC3E}">
        <p14:creationId xmlns:p14="http://schemas.microsoft.com/office/powerpoint/2010/main" val="454357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jamstec.go.jp/ceist/e/es/" TargetMode="External"/><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tiff"/><Relationship Id="rId5" Type="http://schemas.openxmlformats.org/officeDocument/2006/relationships/image" Target="../media/image54.png"/><Relationship Id="rId4" Type="http://schemas.openxmlformats.org/officeDocument/2006/relationships/image" Target="../media/image53.tiff"/></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76.png"/><Relationship Id="rId4"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intel.com/content/www/us/en/silicon-innovations/moores-law-technology.html" TargetMode="Externa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D006D3-9651-45B4-919E-42B22484804E}"/>
              </a:ext>
            </a:extLst>
          </p:cNvPr>
          <p:cNvSpPr/>
          <p:nvPr/>
        </p:nvSpPr>
        <p:spPr>
          <a:xfrm>
            <a:off x="0" y="0"/>
            <a:ext cx="4916557" cy="68580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Rectangle 3">
            <a:extLst>
              <a:ext uri="{FF2B5EF4-FFF2-40B4-BE49-F238E27FC236}">
                <a16:creationId xmlns:a16="http://schemas.microsoft.com/office/drawing/2014/main" id="{FA6C0355-29F7-4FAD-8535-6C71EE349803}"/>
              </a:ext>
            </a:extLst>
          </p:cNvPr>
          <p:cNvSpPr/>
          <p:nvPr/>
        </p:nvSpPr>
        <p:spPr>
          <a:xfrm>
            <a:off x="8653811" y="5600319"/>
            <a:ext cx="3189656" cy="369332"/>
          </a:xfrm>
          <a:prstGeom prst="rect">
            <a:avLst/>
          </a:prstGeom>
        </p:spPr>
        <p:txBody>
          <a:bodyPr wrap="none">
            <a:spAutoFit/>
          </a:bodyPr>
          <a:lstStyle/>
          <a:p>
            <a:r>
              <a:rPr lang="en-US" b="0" i="0" dirty="0">
                <a:effectLst/>
                <a:latin typeface="Times New Roman" panose="02020603050405020304" pitchFamily="18" charset="0"/>
              </a:rPr>
              <a:t> </a:t>
            </a:r>
            <a:r>
              <a:rPr lang="en-US" b="0" i="0" dirty="0">
                <a:effectLst/>
                <a:latin typeface="Avenir Next LT Pro" panose="020B0504020202020204" pitchFamily="34" charset="0"/>
              </a:rPr>
              <a:t>Presented</a:t>
            </a:r>
            <a:r>
              <a:rPr lang="en-US" b="0" i="0" dirty="0">
                <a:effectLst/>
                <a:latin typeface="Times New Roman" panose="02020603050405020304" pitchFamily="18" charset="0"/>
              </a:rPr>
              <a:t> by: </a:t>
            </a:r>
            <a:r>
              <a:rPr lang="en-US" b="0" i="0" dirty="0">
                <a:solidFill>
                  <a:srgbClr val="00B0F0"/>
                </a:solidFill>
                <a:effectLst/>
                <a:latin typeface="Times New Roman" panose="02020603050405020304" pitchFamily="18" charset="0"/>
              </a:rPr>
              <a:t>Anfal Alyousufi</a:t>
            </a:r>
            <a:endParaRPr lang="en-US" dirty="0">
              <a:solidFill>
                <a:srgbClr val="00B0F0"/>
              </a:solidFill>
            </a:endParaRPr>
          </a:p>
        </p:txBody>
      </p:sp>
      <p:cxnSp>
        <p:nvCxnSpPr>
          <p:cNvPr id="6" name="Straight Connector 5">
            <a:extLst>
              <a:ext uri="{FF2B5EF4-FFF2-40B4-BE49-F238E27FC236}">
                <a16:creationId xmlns:a16="http://schemas.microsoft.com/office/drawing/2014/main" id="{41D75F86-3E74-4051-9337-65D4B7EB9FAF}"/>
              </a:ext>
            </a:extLst>
          </p:cNvPr>
          <p:cNvCxnSpPr/>
          <p:nvPr/>
        </p:nvCxnSpPr>
        <p:spPr>
          <a:xfrm>
            <a:off x="1355864" y="3651789"/>
            <a:ext cx="4495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4282DFF-FD21-409F-86CB-E5BDB921BED7}"/>
              </a:ext>
            </a:extLst>
          </p:cNvPr>
          <p:cNvSpPr/>
          <p:nvPr/>
        </p:nvSpPr>
        <p:spPr>
          <a:xfrm>
            <a:off x="1104072" y="2847975"/>
            <a:ext cx="6027932" cy="769441"/>
          </a:xfrm>
          <a:prstGeom prst="rect">
            <a:avLst/>
          </a:prstGeom>
        </p:spPr>
        <p:txBody>
          <a:bodyPr wrap="none">
            <a:spAutoFit/>
          </a:bodyPr>
          <a:lstStyle/>
          <a:p>
            <a:r>
              <a:rPr lang="en-US" sz="4400" b="1" i="0" dirty="0">
                <a:solidFill>
                  <a:schemeClr val="accent1">
                    <a:lumMod val="50000"/>
                  </a:schemeClr>
                </a:solidFill>
                <a:effectLst/>
                <a:latin typeface="Avenir Next LT Pro" panose="020B0604020202020204" pitchFamily="34" charset="0"/>
              </a:rPr>
              <a:t>Introduction</a:t>
            </a:r>
            <a:r>
              <a:rPr lang="en-US" sz="4400" b="0" i="0" dirty="0">
                <a:solidFill>
                  <a:schemeClr val="accent1">
                    <a:lumMod val="50000"/>
                  </a:schemeClr>
                </a:solidFill>
                <a:effectLst/>
                <a:latin typeface="Avenir Next LT Pro" panose="020B0604020202020204" pitchFamily="34" charset="0"/>
              </a:rPr>
              <a:t> to CUDA </a:t>
            </a:r>
            <a:endParaRPr lang="en-US" sz="4400" dirty="0">
              <a:solidFill>
                <a:schemeClr val="accent1">
                  <a:lumMod val="50000"/>
                </a:schemeClr>
              </a:solidFill>
              <a:latin typeface="Avenir Next LT Pro" panose="020B0604020202020204" pitchFamily="34" charset="0"/>
            </a:endParaRPr>
          </a:p>
        </p:txBody>
      </p:sp>
      <p:sp>
        <p:nvSpPr>
          <p:cNvPr id="10" name="Rectangle 9">
            <a:extLst>
              <a:ext uri="{FF2B5EF4-FFF2-40B4-BE49-F238E27FC236}">
                <a16:creationId xmlns:a16="http://schemas.microsoft.com/office/drawing/2014/main" id="{916E688B-5EF4-4195-A002-9E92D7348970}"/>
              </a:ext>
            </a:extLst>
          </p:cNvPr>
          <p:cNvSpPr/>
          <p:nvPr/>
        </p:nvSpPr>
        <p:spPr>
          <a:xfrm>
            <a:off x="9055067" y="5859827"/>
            <a:ext cx="2705549" cy="369332"/>
          </a:xfrm>
          <a:prstGeom prst="rect">
            <a:avLst/>
          </a:prstGeom>
        </p:spPr>
        <p:txBody>
          <a:bodyPr wrap="none">
            <a:spAutoFit/>
          </a:bodyPr>
          <a:lstStyle/>
          <a:p>
            <a:r>
              <a:rPr lang="en-US" b="0" i="0" dirty="0">
                <a:effectLst/>
                <a:latin typeface="Times New Roman" panose="02020603050405020304" pitchFamily="18" charset="0"/>
              </a:rPr>
              <a:t> </a:t>
            </a:r>
            <a:r>
              <a:rPr lang="en-US" b="0" i="0" dirty="0">
                <a:effectLst/>
                <a:latin typeface="Avenir Next LT Pro" panose="020B0504020202020204" pitchFamily="34" charset="0"/>
              </a:rPr>
              <a:t>Date</a:t>
            </a:r>
            <a:r>
              <a:rPr lang="en-US" b="0" i="0" dirty="0">
                <a:effectLst/>
                <a:latin typeface="Times New Roman" panose="02020603050405020304" pitchFamily="18" charset="0"/>
              </a:rPr>
              <a:t>: </a:t>
            </a:r>
            <a:r>
              <a:rPr lang="en-US" b="0" i="0" dirty="0">
                <a:solidFill>
                  <a:srgbClr val="00B0F0"/>
                </a:solidFill>
                <a:effectLst/>
                <a:latin typeface="Times New Roman" panose="02020603050405020304" pitchFamily="18" charset="0"/>
              </a:rPr>
              <a:t>November</a:t>
            </a:r>
            <a:r>
              <a:rPr lang="en-US" dirty="0">
                <a:solidFill>
                  <a:srgbClr val="00B0F0"/>
                </a:solidFill>
                <a:latin typeface="Times New Roman" panose="02020603050405020304" pitchFamily="18" charset="0"/>
              </a:rPr>
              <a:t> 10, 2020</a:t>
            </a:r>
            <a:endParaRPr lang="en-US" dirty="0">
              <a:solidFill>
                <a:srgbClr val="00B0F0"/>
              </a:solidFill>
            </a:endParaRPr>
          </a:p>
        </p:txBody>
      </p:sp>
      <p:cxnSp>
        <p:nvCxnSpPr>
          <p:cNvPr id="11" name="Straight Connector 10">
            <a:extLst>
              <a:ext uri="{FF2B5EF4-FFF2-40B4-BE49-F238E27FC236}">
                <a16:creationId xmlns:a16="http://schemas.microsoft.com/office/drawing/2014/main" id="{E19DF53C-69D6-46D4-A099-6114CF690905}"/>
              </a:ext>
            </a:extLst>
          </p:cNvPr>
          <p:cNvCxnSpPr/>
          <p:nvPr/>
        </p:nvCxnSpPr>
        <p:spPr>
          <a:xfrm>
            <a:off x="1355864" y="2847975"/>
            <a:ext cx="44958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57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367"/>
            <a:ext cx="10515600" cy="1325563"/>
          </a:xfrm>
        </p:spPr>
        <p:txBody>
          <a:bodyPr/>
          <a:lstStyle/>
          <a:p>
            <a:r>
              <a:rPr lang="en-US" b="1" dirty="0">
                <a:solidFill>
                  <a:srgbClr val="000000"/>
                </a:solidFill>
                <a:latin typeface="Avenir Next LT Pro" panose="020B0504020202020204" pitchFamily="34" charset="0"/>
              </a:rPr>
              <a:t>Multi-Core Today</a:t>
            </a:r>
          </a:p>
        </p:txBody>
      </p:sp>
      <p:pic>
        <p:nvPicPr>
          <p:cNvPr id="5" name="Content Placeholder 4"/>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981201" y="1600201"/>
            <a:ext cx="8054975" cy="4525963"/>
          </a:xfrm>
        </p:spPr>
      </p:pic>
      <p:sp>
        <p:nvSpPr>
          <p:cNvPr id="6" name="TextBox 5"/>
          <p:cNvSpPr txBox="1"/>
          <p:nvPr/>
        </p:nvSpPr>
        <p:spPr>
          <a:xfrm>
            <a:off x="6987221" y="6429342"/>
            <a:ext cx="1818602" cy="276999"/>
          </a:xfrm>
          <a:prstGeom prst="rect">
            <a:avLst/>
          </a:prstGeom>
          <a:noFill/>
        </p:spPr>
        <p:txBody>
          <a:bodyPr wrap="none" rtlCol="0">
            <a:spAutoFit/>
          </a:bodyPr>
          <a:lstStyle/>
          <a:p>
            <a:r>
              <a:rPr lang="en-US" sz="1200" dirty="0" err="1">
                <a:latin typeface="Arial"/>
                <a:cs typeface="Arial"/>
              </a:rPr>
              <a:t>Hexus.net</a:t>
            </a:r>
            <a:r>
              <a:rPr lang="en-US" sz="1200" dirty="0">
                <a:latin typeface="Arial"/>
                <a:cs typeface="Arial"/>
              </a:rPr>
              <a:t>, April 8, 2018</a:t>
            </a:r>
          </a:p>
        </p:txBody>
      </p:sp>
      <p:cxnSp>
        <p:nvCxnSpPr>
          <p:cNvPr id="7" name="Straight Connector 6">
            <a:extLst>
              <a:ext uri="{FF2B5EF4-FFF2-40B4-BE49-F238E27FC236}">
                <a16:creationId xmlns:a16="http://schemas.microsoft.com/office/drawing/2014/main" id="{4EBBD701-3BBF-4735-AA48-1A3D750EE9B9}"/>
              </a:ext>
            </a:extLst>
          </p:cNvPr>
          <p:cNvCxnSpPr>
            <a:cxnSpLocks/>
          </p:cNvCxnSpPr>
          <p:nvPr/>
        </p:nvCxnSpPr>
        <p:spPr>
          <a:xfrm>
            <a:off x="3396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27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146"/>
            <a:ext cx="10515600" cy="1325563"/>
          </a:xfrm>
        </p:spPr>
        <p:txBody>
          <a:bodyPr/>
          <a:lstStyle/>
          <a:p>
            <a:r>
              <a:rPr lang="en-US" b="1" dirty="0">
                <a:solidFill>
                  <a:srgbClr val="000000"/>
                </a:solidFill>
                <a:latin typeface="Avenir Next LT Pro" panose="020B0504020202020204" pitchFamily="34" charset="0"/>
              </a:rPr>
              <a:t>Other Players</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1825752" y="1615072"/>
            <a:ext cx="8503920" cy="4572000"/>
          </a:xfrm>
        </p:spPr>
      </p:pic>
      <p:sp>
        <p:nvSpPr>
          <p:cNvPr id="5" name="TextBox 4"/>
          <p:cNvSpPr txBox="1"/>
          <p:nvPr/>
        </p:nvSpPr>
        <p:spPr>
          <a:xfrm>
            <a:off x="2071023" y="6407791"/>
            <a:ext cx="8028310" cy="276999"/>
          </a:xfrm>
          <a:prstGeom prst="rect">
            <a:avLst/>
          </a:prstGeom>
          <a:noFill/>
        </p:spPr>
        <p:txBody>
          <a:bodyPr wrap="none" rtlCol="0">
            <a:spAutoFit/>
          </a:bodyPr>
          <a:lstStyle/>
          <a:p>
            <a:r>
              <a:rPr lang="en-US" sz="1200" dirty="0">
                <a:latin typeface="Arial"/>
                <a:cs typeface="Arial"/>
              </a:rPr>
              <a:t>https://</a:t>
            </a:r>
            <a:r>
              <a:rPr lang="en-US" sz="1200" dirty="0" err="1">
                <a:latin typeface="Arial"/>
                <a:cs typeface="Arial"/>
              </a:rPr>
              <a:t>www.engadget.com</a:t>
            </a:r>
            <a:r>
              <a:rPr lang="en-US" sz="1200" dirty="0">
                <a:latin typeface="Arial"/>
                <a:cs typeface="Arial"/>
              </a:rPr>
              <a:t>/2017/05/17/amd-s-16-core-threadripper-cpu-is-built-for-ultra-high-end-pcs/, April 8, 2018</a:t>
            </a:r>
          </a:p>
        </p:txBody>
      </p:sp>
      <p:cxnSp>
        <p:nvCxnSpPr>
          <p:cNvPr id="6" name="Straight Connector 5">
            <a:extLst>
              <a:ext uri="{FF2B5EF4-FFF2-40B4-BE49-F238E27FC236}">
                <a16:creationId xmlns:a16="http://schemas.microsoft.com/office/drawing/2014/main" id="{59F41098-64F9-4DDB-AB60-042E44CABD08}"/>
              </a:ext>
            </a:extLst>
          </p:cNvPr>
          <p:cNvCxnSpPr>
            <a:cxnSpLocks/>
          </p:cNvCxnSpPr>
          <p:nvPr/>
        </p:nvCxnSpPr>
        <p:spPr>
          <a:xfrm>
            <a:off x="-22097" y="92184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785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Avenir Next LT Pro" panose="020B0504020202020204" pitchFamily="34" charset="0"/>
              </a:rPr>
              <a:t>And Co-Processors</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tretch>
            <a:fillRect/>
          </a:stretch>
        </p:blipFill>
        <p:spPr>
          <a:xfrm>
            <a:off x="2169251" y="3786188"/>
            <a:ext cx="3491275" cy="2341562"/>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1700" y="3786188"/>
            <a:ext cx="4171950" cy="2346722"/>
          </a:xfrm>
          <a:prstGeom prst="rect">
            <a:avLst/>
          </a:prstGeom>
        </p:spPr>
      </p:pic>
      <p:sp>
        <p:nvSpPr>
          <p:cNvPr id="7" name="TextBox 6"/>
          <p:cNvSpPr txBox="1"/>
          <p:nvPr/>
        </p:nvSpPr>
        <p:spPr>
          <a:xfrm>
            <a:off x="2169251" y="1648206"/>
            <a:ext cx="7670075" cy="1200329"/>
          </a:xfrm>
          <a:prstGeom prst="rect">
            <a:avLst/>
          </a:prstGeom>
          <a:noFill/>
        </p:spPr>
        <p:txBody>
          <a:bodyPr wrap="square" rtlCol="0">
            <a:spAutoFit/>
          </a:bodyPr>
          <a:lstStyle/>
          <a:p>
            <a:pPr marL="285750" indent="-285750">
              <a:buFont typeface="Arial"/>
              <a:buChar char="•"/>
            </a:pPr>
            <a:r>
              <a:rPr lang="en-US" sz="2400" dirty="0">
                <a:latin typeface="Avenir Next LT Pro" panose="020B0504020202020204" pitchFamily="34" charset="0"/>
              </a:rPr>
              <a:t>Intel Phi Co-processors</a:t>
            </a:r>
          </a:p>
          <a:p>
            <a:pPr marL="285750" indent="-285750">
              <a:buFont typeface="Arial"/>
              <a:buChar char="•"/>
            </a:pPr>
            <a:r>
              <a:rPr lang="en-US" sz="2400" dirty="0">
                <a:latin typeface="Avenir Next LT Pro" panose="020B0504020202020204" pitchFamily="34" charset="0"/>
              </a:rPr>
              <a:t>Graphics Processing Units (GPU)</a:t>
            </a:r>
          </a:p>
          <a:p>
            <a:pPr marL="285750" indent="-285750">
              <a:buFont typeface="Arial"/>
              <a:buChar char="•"/>
            </a:pPr>
            <a:r>
              <a:rPr lang="en-US" sz="2400" dirty="0">
                <a:latin typeface="Avenir Next LT Pro" panose="020B0504020202020204" pitchFamily="34" charset="0"/>
              </a:rPr>
              <a:t>AMD APUs</a:t>
            </a:r>
          </a:p>
        </p:txBody>
      </p:sp>
      <p:pic>
        <p:nvPicPr>
          <p:cNvPr id="8" name="Picture 7"/>
          <p:cNvPicPr>
            <a:picLocks noChangeAspect="1"/>
          </p:cNvPicPr>
          <p:nvPr/>
        </p:nvPicPr>
        <p:blipFill>
          <a:blip r:embed="rId5"/>
          <a:stretch>
            <a:fillRect/>
          </a:stretch>
        </p:blipFill>
        <p:spPr>
          <a:xfrm>
            <a:off x="4297113" y="3208770"/>
            <a:ext cx="3048000" cy="2438400"/>
          </a:xfrm>
          <a:prstGeom prst="rect">
            <a:avLst/>
          </a:prstGeom>
        </p:spPr>
      </p:pic>
      <p:cxnSp>
        <p:nvCxnSpPr>
          <p:cNvPr id="9" name="Straight Connector 8">
            <a:extLst>
              <a:ext uri="{FF2B5EF4-FFF2-40B4-BE49-F238E27FC236}">
                <a16:creationId xmlns:a16="http://schemas.microsoft.com/office/drawing/2014/main" id="{C9C95DCD-1B58-481A-A982-9B77D9600C2F}"/>
              </a:ext>
            </a:extLst>
          </p:cNvPr>
          <p:cNvCxnSpPr>
            <a:cxnSpLocks/>
          </p:cNvCxnSpPr>
          <p:nvPr/>
        </p:nvCxnSpPr>
        <p:spPr>
          <a:xfrm>
            <a:off x="0" y="92184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22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15"/>
            <a:ext cx="10515600" cy="1325563"/>
          </a:xfrm>
        </p:spPr>
        <p:txBody>
          <a:bodyPr/>
          <a:lstStyle/>
          <a:p>
            <a:r>
              <a:rPr lang="en-US" b="1" dirty="0">
                <a:solidFill>
                  <a:schemeClr val="tx1"/>
                </a:solidFill>
                <a:latin typeface="Avenir Next LT Pro" panose="020B0504020202020204" pitchFamily="34" charset="0"/>
              </a:rPr>
              <a:t>CPU vs. GPU Design</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l="-26616" r="-26616"/>
          <a:stretch>
            <a:fillRect/>
          </a:stretch>
        </p:blipFill>
        <p:spPr>
          <a:xfrm>
            <a:off x="1074484" y="1649301"/>
            <a:ext cx="5638006" cy="3100686"/>
          </a:xfrm>
        </p:spPr>
      </p:pic>
      <p:pic>
        <p:nvPicPr>
          <p:cNvPr id="5" name="Picture 4"/>
          <p:cNvPicPr>
            <a:picLocks noChangeAspect="1"/>
          </p:cNvPicPr>
          <p:nvPr/>
        </p:nvPicPr>
        <p:blipFill>
          <a:blip r:embed="rId4"/>
          <a:stretch>
            <a:fillRect/>
          </a:stretch>
        </p:blipFill>
        <p:spPr>
          <a:xfrm>
            <a:off x="6412492" y="1649301"/>
            <a:ext cx="3713776" cy="3100686"/>
          </a:xfrm>
          <a:prstGeom prst="rect">
            <a:avLst/>
          </a:prstGeom>
        </p:spPr>
      </p:pic>
      <p:sp>
        <p:nvSpPr>
          <p:cNvPr id="6" name="TextBox 5"/>
          <p:cNvSpPr txBox="1"/>
          <p:nvPr/>
        </p:nvSpPr>
        <p:spPr>
          <a:xfrm>
            <a:off x="4614590" y="4771615"/>
            <a:ext cx="3127742" cy="276999"/>
          </a:xfrm>
          <a:prstGeom prst="rect">
            <a:avLst/>
          </a:prstGeom>
          <a:noFill/>
        </p:spPr>
        <p:txBody>
          <a:bodyPr wrap="square" rtlCol="0">
            <a:spAutoFit/>
          </a:bodyPr>
          <a:lstStyle/>
          <a:p>
            <a:r>
              <a:rPr lang="en-US" sz="1200" dirty="0"/>
              <a:t>From Kirk and </a:t>
            </a:r>
            <a:r>
              <a:rPr lang="en-US" sz="1200" dirty="0" err="1"/>
              <a:t>Hwu</a:t>
            </a:r>
            <a:r>
              <a:rPr lang="en-US" sz="1200" dirty="0"/>
              <a:t>, 2012</a:t>
            </a:r>
          </a:p>
        </p:txBody>
      </p:sp>
      <p:sp>
        <p:nvSpPr>
          <p:cNvPr id="7" name="TextBox 6"/>
          <p:cNvSpPr txBox="1"/>
          <p:nvPr/>
        </p:nvSpPr>
        <p:spPr>
          <a:xfrm>
            <a:off x="1956066" y="4910113"/>
            <a:ext cx="4136887" cy="1477328"/>
          </a:xfrm>
          <a:prstGeom prst="rect">
            <a:avLst/>
          </a:prstGeom>
          <a:noFill/>
        </p:spPr>
        <p:txBody>
          <a:bodyPr wrap="square" rtlCol="0">
            <a:spAutoFit/>
          </a:bodyPr>
          <a:lstStyle/>
          <a:p>
            <a:pPr marL="285750" indent="-285750">
              <a:buFont typeface="Arial"/>
              <a:buChar char="•"/>
            </a:pPr>
            <a:r>
              <a:rPr lang="en-US" dirty="0">
                <a:latin typeface="Avenir Next LT Pro" panose="020B0504020202020204" pitchFamily="34" charset="0"/>
              </a:rPr>
              <a:t>Latency-oriented</a:t>
            </a:r>
          </a:p>
          <a:p>
            <a:pPr marL="285750" indent="-285750">
              <a:buFont typeface="Arial"/>
              <a:buChar char="•"/>
            </a:pPr>
            <a:r>
              <a:rPr lang="en-US" dirty="0">
                <a:latin typeface="Avenir Next LT Pro" panose="020B0504020202020204" pitchFamily="34" charset="0"/>
              </a:rPr>
              <a:t>Pipelining, out-of-order execution, speculation, special instructions</a:t>
            </a:r>
          </a:p>
          <a:p>
            <a:pPr marL="285750" indent="-285750">
              <a:buFont typeface="Arial"/>
              <a:buChar char="•"/>
            </a:pPr>
            <a:r>
              <a:rPr lang="en-US" dirty="0">
                <a:latin typeface="Avenir Next LT Pro" panose="020B0504020202020204" pitchFamily="34" charset="0"/>
              </a:rPr>
              <a:t>All such mechanisms consume power and area</a:t>
            </a:r>
          </a:p>
        </p:txBody>
      </p:sp>
      <p:sp>
        <p:nvSpPr>
          <p:cNvPr id="9" name="TextBox 8"/>
          <p:cNvSpPr txBox="1"/>
          <p:nvPr/>
        </p:nvSpPr>
        <p:spPr>
          <a:xfrm>
            <a:off x="6303210" y="4984874"/>
            <a:ext cx="3823058" cy="1200329"/>
          </a:xfrm>
          <a:prstGeom prst="rect">
            <a:avLst/>
          </a:prstGeom>
          <a:noFill/>
        </p:spPr>
        <p:txBody>
          <a:bodyPr wrap="square" rtlCol="0">
            <a:spAutoFit/>
          </a:bodyPr>
          <a:lstStyle/>
          <a:p>
            <a:pPr marL="285750" indent="-285750">
              <a:buFont typeface="Arial"/>
              <a:buChar char="•"/>
            </a:pPr>
            <a:r>
              <a:rPr lang="en-US" dirty="0">
                <a:latin typeface="Avenir Next LT Pro" panose="020B0504020202020204" pitchFamily="34" charset="0"/>
              </a:rPr>
              <a:t>Throughput-oriented</a:t>
            </a:r>
          </a:p>
          <a:p>
            <a:pPr marL="285750" indent="-285750">
              <a:buFont typeface="Arial"/>
              <a:buChar char="•"/>
            </a:pPr>
            <a:r>
              <a:rPr lang="en-US" dirty="0">
                <a:latin typeface="Avenir Next LT Pro" panose="020B0504020202020204" pitchFamily="34" charset="0"/>
              </a:rPr>
              <a:t>Data parallelism</a:t>
            </a:r>
          </a:p>
          <a:p>
            <a:pPr marL="285750" indent="-285750">
              <a:buFont typeface="Arial"/>
              <a:buChar char="•"/>
            </a:pPr>
            <a:r>
              <a:rPr lang="en-US" dirty="0">
                <a:latin typeface="Avenir Next LT Pro" panose="020B0504020202020204" pitchFamily="34" charset="0"/>
              </a:rPr>
              <a:t>Thread parallelism</a:t>
            </a:r>
          </a:p>
          <a:p>
            <a:pPr marL="285750" indent="-285750">
              <a:buFont typeface="Arial"/>
              <a:buChar char="•"/>
            </a:pPr>
            <a:r>
              <a:rPr lang="en-US" dirty="0">
                <a:latin typeface="Avenir Next LT Pro" panose="020B0504020202020204" pitchFamily="34" charset="0"/>
              </a:rPr>
              <a:t>Thin cores </a:t>
            </a:r>
            <a:r>
              <a:rPr lang="mr-IN" dirty="0">
                <a:latin typeface="Avenir Next LT Pro" panose="020B0504020202020204" pitchFamily="34" charset="0"/>
              </a:rPr>
              <a:t>–</a:t>
            </a:r>
            <a:r>
              <a:rPr lang="en-US" dirty="0">
                <a:latin typeface="Avenir Next LT Pro" panose="020B0504020202020204" pitchFamily="34" charset="0"/>
              </a:rPr>
              <a:t> low clock rate</a:t>
            </a:r>
          </a:p>
        </p:txBody>
      </p:sp>
      <p:cxnSp>
        <p:nvCxnSpPr>
          <p:cNvPr id="8" name="Straight Connector 7">
            <a:extLst>
              <a:ext uri="{FF2B5EF4-FFF2-40B4-BE49-F238E27FC236}">
                <a16:creationId xmlns:a16="http://schemas.microsoft.com/office/drawing/2014/main" id="{C4CA456A-9104-4B4B-B7A8-8CCE2E41C3B8}"/>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826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986"/>
            <a:ext cx="10515600" cy="1325563"/>
          </a:xfrm>
        </p:spPr>
        <p:txBody>
          <a:bodyPr/>
          <a:lstStyle/>
          <a:p>
            <a:r>
              <a:rPr lang="en-US" b="1" dirty="0">
                <a:solidFill>
                  <a:schemeClr val="tx1"/>
                </a:solidFill>
                <a:latin typeface="Avenir Next LT Pro" panose="020B0504020202020204" pitchFamily="34" charset="0"/>
              </a:rPr>
              <a:t>Sample Assembly Code </a:t>
            </a:r>
          </a:p>
        </p:txBody>
      </p:sp>
      <p:sp>
        <p:nvSpPr>
          <p:cNvPr id="4" name="Rectangle 3">
            <a:extLst>
              <a:ext uri="{FF2B5EF4-FFF2-40B4-BE49-F238E27FC236}">
                <a16:creationId xmlns:a16="http://schemas.microsoft.com/office/drawing/2014/main" id="{74288242-CD70-48E4-A08A-BF561011FF82}"/>
              </a:ext>
            </a:extLst>
          </p:cNvPr>
          <p:cNvSpPr/>
          <p:nvPr/>
        </p:nvSpPr>
        <p:spPr>
          <a:xfrm>
            <a:off x="6096000" y="1536174"/>
            <a:ext cx="6096000" cy="3785652"/>
          </a:xfrm>
          <a:prstGeom prst="rect">
            <a:avLst/>
          </a:prstGeom>
        </p:spPr>
        <p:txBody>
          <a:bodyPr>
            <a:spAutoFit/>
          </a:bodyPr>
          <a:lstStyle/>
          <a:p>
            <a:endParaRPr lang="en-US" sz="1000" dirty="0"/>
          </a:p>
          <a:p>
            <a:r>
              <a:rPr lang="en-US" sz="1000" dirty="0"/>
              <a:t>.top</a:t>
            </a:r>
          </a:p>
          <a:p>
            <a:r>
              <a:rPr lang="en-US" sz="1000" dirty="0"/>
              <a:t>	mov	di,num1+digits-1</a:t>
            </a:r>
          </a:p>
          <a:p>
            <a:r>
              <a:rPr lang="en-US" sz="1000" dirty="0"/>
              <a:t>	mov	si,num2+digits-1</a:t>
            </a:r>
          </a:p>
          <a:p>
            <a:r>
              <a:rPr lang="en-US" sz="1000" dirty="0"/>
              <a:t>	mov	</a:t>
            </a:r>
            <a:r>
              <a:rPr lang="en-US" sz="1000" dirty="0" err="1"/>
              <a:t>cx,digits</a:t>
            </a:r>
            <a:r>
              <a:rPr lang="en-US" sz="1000" dirty="0"/>
              <a:t>	; </a:t>
            </a:r>
          </a:p>
          <a:p>
            <a:r>
              <a:rPr lang="en-US" sz="1000" dirty="0"/>
              <a:t>	call	</a:t>
            </a:r>
            <a:r>
              <a:rPr lang="en-US" sz="1000" dirty="0" err="1"/>
              <a:t>AddNumbers</a:t>
            </a:r>
            <a:r>
              <a:rPr lang="en-US" sz="1000" dirty="0"/>
              <a:t>	; num2 += num1</a:t>
            </a:r>
          </a:p>
          <a:p>
            <a:r>
              <a:rPr lang="en-US" sz="1000" dirty="0"/>
              <a:t>	mov	bp,num2	;</a:t>
            </a:r>
          </a:p>
          <a:p>
            <a:r>
              <a:rPr lang="en-US" sz="1000" dirty="0"/>
              <a:t>	call	</a:t>
            </a:r>
            <a:r>
              <a:rPr lang="en-US" sz="1000" dirty="0" err="1"/>
              <a:t>PrintLine</a:t>
            </a:r>
            <a:r>
              <a:rPr lang="en-US" sz="1000" dirty="0"/>
              <a:t>	;</a:t>
            </a:r>
          </a:p>
          <a:p>
            <a:r>
              <a:rPr lang="en-US" sz="1000" dirty="0"/>
              <a:t>	</a:t>
            </a:r>
            <a:r>
              <a:rPr lang="en-US" sz="1000" dirty="0" err="1"/>
              <a:t>dec</a:t>
            </a:r>
            <a:r>
              <a:rPr lang="en-US" sz="1000" dirty="0"/>
              <a:t>	</a:t>
            </a:r>
            <a:r>
              <a:rPr lang="en-US" sz="1000" dirty="0" err="1"/>
              <a:t>dword</a:t>
            </a:r>
            <a:r>
              <a:rPr lang="en-US" sz="1000" dirty="0"/>
              <a:t> [term]	; decrement loop counter</a:t>
            </a:r>
          </a:p>
          <a:p>
            <a:r>
              <a:rPr lang="en-US" sz="1000" dirty="0"/>
              <a:t>	</a:t>
            </a:r>
            <a:r>
              <a:rPr lang="en-US" sz="1000" dirty="0" err="1"/>
              <a:t>jz</a:t>
            </a:r>
            <a:r>
              <a:rPr lang="en-US" sz="1000" dirty="0"/>
              <a:t>	.done	;</a:t>
            </a:r>
          </a:p>
          <a:p>
            <a:r>
              <a:rPr lang="en-US" sz="1000" dirty="0"/>
              <a:t>	mov	di,num2+digits-1</a:t>
            </a:r>
          </a:p>
          <a:p>
            <a:r>
              <a:rPr lang="en-US" sz="1000" dirty="0"/>
              <a:t>	mov	si,num1+digits-1</a:t>
            </a:r>
          </a:p>
          <a:p>
            <a:r>
              <a:rPr lang="en-US" sz="1000" dirty="0"/>
              <a:t>	mov	</a:t>
            </a:r>
            <a:r>
              <a:rPr lang="en-US" sz="1000" dirty="0" err="1"/>
              <a:t>cx,digits</a:t>
            </a:r>
            <a:r>
              <a:rPr lang="en-US" sz="1000" dirty="0"/>
              <a:t>	;</a:t>
            </a:r>
          </a:p>
          <a:p>
            <a:r>
              <a:rPr lang="en-US" sz="1000" dirty="0"/>
              <a:t>	call	</a:t>
            </a:r>
            <a:r>
              <a:rPr lang="en-US" sz="1000" dirty="0" err="1"/>
              <a:t>AddNumbers</a:t>
            </a:r>
            <a:r>
              <a:rPr lang="en-US" sz="1000" dirty="0"/>
              <a:t>	; num1 += num2</a:t>
            </a:r>
          </a:p>
          <a:p>
            <a:r>
              <a:rPr lang="en-US" sz="1000" dirty="0"/>
              <a:t>.bottom</a:t>
            </a:r>
          </a:p>
          <a:p>
            <a:r>
              <a:rPr lang="en-US" sz="1000" dirty="0"/>
              <a:t>	mov	bp,num1	;</a:t>
            </a:r>
          </a:p>
          <a:p>
            <a:r>
              <a:rPr lang="en-US" sz="1000" dirty="0"/>
              <a:t>	call	</a:t>
            </a:r>
            <a:r>
              <a:rPr lang="en-US" sz="1000" dirty="0" err="1"/>
              <a:t>PrintLine</a:t>
            </a:r>
            <a:r>
              <a:rPr lang="en-US" sz="1000" dirty="0"/>
              <a:t>	;</a:t>
            </a:r>
          </a:p>
          <a:p>
            <a:r>
              <a:rPr lang="en-US" sz="1000" dirty="0"/>
              <a:t>	</a:t>
            </a:r>
            <a:r>
              <a:rPr lang="en-US" sz="1000" dirty="0" err="1"/>
              <a:t>dec</a:t>
            </a:r>
            <a:r>
              <a:rPr lang="en-US" sz="1000" dirty="0"/>
              <a:t>	</a:t>
            </a:r>
            <a:r>
              <a:rPr lang="en-US" sz="1000" dirty="0" err="1"/>
              <a:t>dword</a:t>
            </a:r>
            <a:r>
              <a:rPr lang="en-US" sz="1000" dirty="0"/>
              <a:t> [term]	; decrement loop counter</a:t>
            </a:r>
          </a:p>
          <a:p>
            <a:r>
              <a:rPr lang="en-US" sz="1000" dirty="0"/>
              <a:t>	</a:t>
            </a:r>
            <a:r>
              <a:rPr lang="en-US" sz="1000" dirty="0" err="1"/>
              <a:t>jnz</a:t>
            </a:r>
            <a:r>
              <a:rPr lang="en-US" sz="1000" dirty="0"/>
              <a:t>	.top	;</a:t>
            </a:r>
          </a:p>
          <a:p>
            <a:r>
              <a:rPr lang="en-US" sz="1000" dirty="0"/>
              <a:t>.done</a:t>
            </a:r>
          </a:p>
          <a:p>
            <a:r>
              <a:rPr lang="en-US" sz="1000" dirty="0"/>
              <a:t>	call	CRLF	; finish off with CRLF</a:t>
            </a:r>
          </a:p>
          <a:p>
            <a:r>
              <a:rPr lang="en-US" sz="1000" dirty="0"/>
              <a:t>	mov	ax,4c00h	; terminate</a:t>
            </a:r>
          </a:p>
          <a:p>
            <a:r>
              <a:rPr lang="en-US" sz="1000" dirty="0"/>
              <a:t>	int	21h	;</a:t>
            </a:r>
          </a:p>
          <a:p>
            <a:endParaRPr lang="en-US" sz="1000" dirty="0"/>
          </a:p>
        </p:txBody>
      </p:sp>
      <p:sp>
        <p:nvSpPr>
          <p:cNvPr id="5" name="Rectangle 4">
            <a:extLst>
              <a:ext uri="{FF2B5EF4-FFF2-40B4-BE49-F238E27FC236}">
                <a16:creationId xmlns:a16="http://schemas.microsoft.com/office/drawing/2014/main" id="{E37FFDB9-004B-43AF-9125-BB660F372E30}"/>
              </a:ext>
            </a:extLst>
          </p:cNvPr>
          <p:cNvSpPr/>
          <p:nvPr/>
        </p:nvSpPr>
        <p:spPr>
          <a:xfrm>
            <a:off x="152399" y="1815296"/>
            <a:ext cx="6096000" cy="2092881"/>
          </a:xfrm>
          <a:prstGeom prst="rect">
            <a:avLst/>
          </a:prstGeom>
        </p:spPr>
        <p:txBody>
          <a:bodyPr>
            <a:spAutoFit/>
          </a:bodyPr>
          <a:lstStyle/>
          <a:p>
            <a:r>
              <a:rPr lang="en-US" sz="1000" dirty="0"/>
              <a:t>main:	</a:t>
            </a:r>
          </a:p>
          <a:p>
            <a:r>
              <a:rPr lang="en-US" sz="1000" dirty="0"/>
              <a:t>	mov	ax,'00'		; initialize to all ASCII zeroes</a:t>
            </a:r>
          </a:p>
          <a:p>
            <a:r>
              <a:rPr lang="en-US" sz="1000" dirty="0"/>
              <a:t>	mov	</a:t>
            </a:r>
            <a:r>
              <a:rPr lang="en-US" sz="1000" dirty="0" err="1"/>
              <a:t>di,counter</a:t>
            </a:r>
            <a:r>
              <a:rPr lang="en-US" sz="1000" dirty="0"/>
              <a:t>		; including the counter</a:t>
            </a:r>
          </a:p>
          <a:p>
            <a:r>
              <a:rPr lang="en-US" sz="1000" dirty="0"/>
              <a:t>	mov	</a:t>
            </a:r>
            <a:r>
              <a:rPr lang="en-US" sz="1000" dirty="0" err="1"/>
              <a:t>cx,digits+cntDigits</a:t>
            </a:r>
            <a:r>
              <a:rPr lang="en-US" sz="1000" dirty="0"/>
              <a:t>/2	; two bytes at a time</a:t>
            </a:r>
          </a:p>
          <a:p>
            <a:r>
              <a:rPr lang="en-US" sz="1000" dirty="0"/>
              <a:t>	</a:t>
            </a:r>
            <a:r>
              <a:rPr lang="en-US" sz="1000" dirty="0" err="1"/>
              <a:t>cld</a:t>
            </a:r>
            <a:r>
              <a:rPr lang="en-US" sz="1000" dirty="0"/>
              <a:t>			; initialize from low to high memory</a:t>
            </a:r>
          </a:p>
          <a:p>
            <a:r>
              <a:rPr lang="en-US" sz="1000" dirty="0"/>
              <a:t>	rep	</a:t>
            </a:r>
            <a:r>
              <a:rPr lang="en-US" sz="1000" dirty="0" err="1"/>
              <a:t>stosw</a:t>
            </a:r>
            <a:r>
              <a:rPr lang="en-US" sz="1000" dirty="0"/>
              <a:t>		; write the data</a:t>
            </a:r>
          </a:p>
          <a:p>
            <a:r>
              <a:rPr lang="en-US" sz="1000" dirty="0"/>
              <a:t>	</a:t>
            </a:r>
            <a:r>
              <a:rPr lang="en-US" sz="1000" dirty="0" err="1"/>
              <a:t>inc</a:t>
            </a:r>
            <a:r>
              <a:rPr lang="en-US" sz="1000" dirty="0"/>
              <a:t>	ax		; make sure ASCII zero is in al</a:t>
            </a:r>
          </a:p>
          <a:p>
            <a:r>
              <a:rPr lang="en-US" sz="1000" dirty="0"/>
              <a:t>	mov	[num1 + digits - 1],al                           ; last digit is one</a:t>
            </a:r>
          </a:p>
          <a:p>
            <a:r>
              <a:rPr lang="en-US" sz="1000" dirty="0"/>
              <a:t>	mov	[num2 + digits - 1],al ; </a:t>
            </a:r>
          </a:p>
          <a:p>
            <a:r>
              <a:rPr lang="en-US" sz="1000" dirty="0"/>
              <a:t>	mov	[counter + </a:t>
            </a:r>
            <a:r>
              <a:rPr lang="en-US" sz="1000" dirty="0" err="1"/>
              <a:t>cntDigits</a:t>
            </a:r>
            <a:r>
              <a:rPr lang="en-US" sz="1000" dirty="0"/>
              <a:t> - 1],al</a:t>
            </a:r>
          </a:p>
          <a:p>
            <a:endParaRPr lang="en-US" sz="1000" dirty="0"/>
          </a:p>
          <a:p>
            <a:r>
              <a:rPr lang="en-US" sz="1000" dirty="0"/>
              <a:t>	</a:t>
            </a:r>
            <a:r>
              <a:rPr lang="en-US" sz="1000" dirty="0" err="1"/>
              <a:t>jmp</a:t>
            </a:r>
            <a:r>
              <a:rPr lang="en-US" sz="1000" dirty="0"/>
              <a:t>	.bottom		; done with initialization, so begin</a:t>
            </a:r>
          </a:p>
          <a:p>
            <a:endParaRPr lang="en-US" sz="1000" dirty="0"/>
          </a:p>
        </p:txBody>
      </p:sp>
      <p:cxnSp>
        <p:nvCxnSpPr>
          <p:cNvPr id="7" name="Straight Connector 6">
            <a:extLst>
              <a:ext uri="{FF2B5EF4-FFF2-40B4-BE49-F238E27FC236}">
                <a16:creationId xmlns:a16="http://schemas.microsoft.com/office/drawing/2014/main" id="{7B4A720A-8423-40B9-8F08-CDCAEFCC1488}"/>
              </a:ext>
            </a:extLst>
          </p:cNvPr>
          <p:cNvCxnSpPr/>
          <p:nvPr/>
        </p:nvCxnSpPr>
        <p:spPr>
          <a:xfrm>
            <a:off x="5903495" y="1395663"/>
            <a:ext cx="0" cy="4555958"/>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548789F-713D-43C2-9848-AE760CBFA93F}"/>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78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Avenir Next LT Pro" panose="020B0504020202020204" pitchFamily="34" charset="0"/>
              </a:rPr>
              <a:t>Instruction</a:t>
            </a:r>
            <a:r>
              <a:rPr lang="en-US" dirty="0">
                <a:solidFill>
                  <a:schemeClr val="tx1"/>
                </a:solidFill>
              </a:rPr>
              <a:t> </a:t>
            </a:r>
            <a:r>
              <a:rPr lang="en-US" b="1" dirty="0">
                <a:solidFill>
                  <a:schemeClr val="tx1"/>
                </a:solidFill>
                <a:latin typeface="Avenir Next LT Pro" panose="020B0504020202020204" pitchFamily="34" charset="0"/>
              </a:rPr>
              <a:t>Parallelism: Pipelining</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rcRect t="-16605" b="-16605"/>
          <a:stretch>
            <a:fillRect/>
          </a:stretch>
        </p:blipFill>
        <p:spPr/>
      </p:pic>
      <p:sp>
        <p:nvSpPr>
          <p:cNvPr id="5" name="TextBox 4"/>
          <p:cNvSpPr txBox="1"/>
          <p:nvPr/>
        </p:nvSpPr>
        <p:spPr>
          <a:xfrm>
            <a:off x="8085828" y="6361546"/>
            <a:ext cx="3578087" cy="276999"/>
          </a:xfrm>
          <a:prstGeom prst="rect">
            <a:avLst/>
          </a:prstGeom>
          <a:noFill/>
        </p:spPr>
        <p:txBody>
          <a:bodyPr wrap="square" rtlCol="0">
            <a:spAutoFit/>
          </a:bodyPr>
          <a:lstStyle/>
          <a:p>
            <a:r>
              <a:rPr lang="en-US" sz="1200" dirty="0"/>
              <a:t>Diagram is from John Owens</a:t>
            </a:r>
          </a:p>
        </p:txBody>
      </p:sp>
      <p:cxnSp>
        <p:nvCxnSpPr>
          <p:cNvPr id="6" name="Straight Connector 5">
            <a:extLst>
              <a:ext uri="{FF2B5EF4-FFF2-40B4-BE49-F238E27FC236}">
                <a16:creationId xmlns:a16="http://schemas.microsoft.com/office/drawing/2014/main" id="{0120EDA0-B219-434A-8A49-397D7A60AF2F}"/>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551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94"/>
            <a:ext cx="10515600" cy="1325563"/>
          </a:xfrm>
          <a:prstGeom prst="frame">
            <a:avLst/>
          </a:prstGeom>
        </p:spPr>
        <p:txBody>
          <a:bodyPr>
            <a:normAutofit/>
          </a:bodyPr>
          <a:lstStyle/>
          <a:p>
            <a:r>
              <a:rPr lang="en-US" b="1" dirty="0">
                <a:solidFill>
                  <a:schemeClr val="tx1"/>
                </a:solidFill>
                <a:latin typeface="Avenir Next LT Pro" panose="020B0504020202020204" pitchFamily="34" charset="0"/>
              </a:rPr>
              <a:t>CPU Thread Support</a:t>
            </a:r>
          </a:p>
        </p:txBody>
      </p:sp>
      <p:sp>
        <p:nvSpPr>
          <p:cNvPr id="10" name="TextBox 9"/>
          <p:cNvSpPr txBox="1"/>
          <p:nvPr/>
        </p:nvSpPr>
        <p:spPr>
          <a:xfrm>
            <a:off x="2559039" y="5007183"/>
            <a:ext cx="7067826" cy="1200329"/>
          </a:xfrm>
          <a:prstGeom prst="rect">
            <a:avLst/>
          </a:prstGeom>
          <a:noFill/>
        </p:spPr>
        <p:txBody>
          <a:bodyPr wrap="square" rtlCol="0">
            <a:spAutoFit/>
          </a:bodyPr>
          <a:lstStyle/>
          <a:p>
            <a:pPr marL="285750" indent="-285750">
              <a:buFont typeface="Arial"/>
              <a:buChar char="•"/>
            </a:pPr>
            <a:r>
              <a:rPr lang="en-US" dirty="0"/>
              <a:t>A few processors each supporting one hardware thread</a:t>
            </a:r>
          </a:p>
          <a:p>
            <a:pPr marL="285750" indent="-285750">
              <a:buFont typeface="Arial"/>
              <a:buChar char="•"/>
            </a:pPr>
            <a:r>
              <a:rPr lang="en-US" dirty="0"/>
              <a:t>On-chip cache (up to a few MBs)</a:t>
            </a:r>
          </a:p>
          <a:p>
            <a:pPr marL="285750" indent="-285750">
              <a:buFont typeface="Arial"/>
              <a:buChar char="•"/>
            </a:pPr>
            <a:r>
              <a:rPr lang="en-US" dirty="0"/>
              <a:t>Directly addressing shared external main memory (normally DDR4) </a:t>
            </a:r>
          </a:p>
          <a:p>
            <a:endParaRPr lang="en-US" dirty="0"/>
          </a:p>
        </p:txBody>
      </p:sp>
      <p:sp>
        <p:nvSpPr>
          <p:cNvPr id="11" name="TextBox 10"/>
          <p:cNvSpPr txBox="1"/>
          <p:nvPr/>
        </p:nvSpPr>
        <p:spPr>
          <a:xfrm>
            <a:off x="2081690" y="3202609"/>
            <a:ext cx="1176137" cy="408623"/>
          </a:xfrm>
          <a:prstGeom prst="roundRect">
            <a:avLst/>
          </a:prstGeom>
          <a:noFill/>
        </p:spPr>
        <p:txBody>
          <a:bodyPr wrap="square" rtlCol="0">
            <a:spAutoFit/>
          </a:bodyPr>
          <a:lstStyle/>
          <a:p>
            <a:endParaRPr lang="en-US" dirty="0"/>
          </a:p>
        </p:txBody>
      </p:sp>
      <p:graphicFrame>
        <p:nvGraphicFramePr>
          <p:cNvPr id="20" name="Content Placeholder 19"/>
          <p:cNvGraphicFramePr>
            <a:graphicFrameLocks noGrp="1"/>
          </p:cNvGraphicFramePr>
          <p:nvPr>
            <p:ph idx="1"/>
          </p:nvPr>
        </p:nvGraphicFramePr>
        <p:xfrm>
          <a:off x="3567139" y="1919094"/>
          <a:ext cx="5602789" cy="28737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FF2B5EF4-FFF2-40B4-BE49-F238E27FC236}">
                <a16:creationId xmlns:a16="http://schemas.microsoft.com/office/drawing/2014/main" id="{68D07BA7-6F90-4233-86DE-CD76784FD33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18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13"/>
            <a:ext cx="10515600" cy="1325563"/>
          </a:xfrm>
        </p:spPr>
        <p:txBody>
          <a:bodyPr/>
          <a:lstStyle/>
          <a:p>
            <a:r>
              <a:rPr lang="en-US" b="1" dirty="0">
                <a:solidFill>
                  <a:schemeClr val="tx1"/>
                </a:solidFill>
                <a:latin typeface="Avenir Next LT Pro" panose="020B0504020202020204" pitchFamily="34" charset="0"/>
              </a:rPr>
              <a:t>GPU Thread Support</a:t>
            </a:r>
          </a:p>
        </p:txBody>
      </p:sp>
      <p:sp>
        <p:nvSpPr>
          <p:cNvPr id="10" name="TextBox 9"/>
          <p:cNvSpPr txBox="1"/>
          <p:nvPr/>
        </p:nvSpPr>
        <p:spPr>
          <a:xfrm>
            <a:off x="2429565" y="4781827"/>
            <a:ext cx="7288696" cy="1477328"/>
          </a:xfrm>
          <a:prstGeom prst="rect">
            <a:avLst/>
          </a:prstGeom>
          <a:noFill/>
        </p:spPr>
        <p:txBody>
          <a:bodyPr wrap="square" rtlCol="0">
            <a:spAutoFit/>
          </a:bodyPr>
          <a:lstStyle/>
          <a:p>
            <a:pPr marL="285750" indent="-285750">
              <a:buFont typeface="Arial"/>
              <a:buChar char="•"/>
            </a:pPr>
            <a:r>
              <a:rPr lang="en-US" dirty="0"/>
              <a:t>Thousands of processors supporting many hardware threads</a:t>
            </a:r>
          </a:p>
          <a:p>
            <a:pPr marL="285750" indent="-285750">
              <a:buFont typeface="Arial"/>
              <a:buChar char="•"/>
            </a:pPr>
            <a:r>
              <a:rPr lang="en-US" dirty="0"/>
              <a:t>On-chip cache (up to a few MBs)</a:t>
            </a:r>
          </a:p>
          <a:p>
            <a:pPr marL="285750" indent="-285750">
              <a:buFont typeface="Arial"/>
              <a:buChar char="•"/>
            </a:pPr>
            <a:r>
              <a:rPr lang="en-US" dirty="0"/>
              <a:t>Directly addressing shared external memory (DDR5 or HBM2) </a:t>
            </a:r>
          </a:p>
          <a:p>
            <a:pPr marL="285750" indent="-285750">
              <a:buFont typeface="Arial"/>
              <a:buChar char="•"/>
            </a:pPr>
            <a:r>
              <a:rPr lang="en-US" dirty="0"/>
              <a:t>Can also address the main memory of the host machine (DDR4)</a:t>
            </a:r>
          </a:p>
          <a:p>
            <a:endParaRPr lang="en-US" dirty="0"/>
          </a:p>
        </p:txBody>
      </p:sp>
      <p:sp>
        <p:nvSpPr>
          <p:cNvPr id="11" name="TextBox 10"/>
          <p:cNvSpPr txBox="1"/>
          <p:nvPr/>
        </p:nvSpPr>
        <p:spPr>
          <a:xfrm>
            <a:off x="2081690" y="3202609"/>
            <a:ext cx="1176137" cy="408623"/>
          </a:xfrm>
          <a:prstGeom prst="roundRect">
            <a:avLst/>
          </a:prstGeom>
          <a:noFill/>
        </p:spPr>
        <p:txBody>
          <a:bodyPr wrap="square" rtlCol="0">
            <a:spAutoFit/>
          </a:bodyPr>
          <a:lstStyle/>
          <a:p>
            <a:endParaRPr lang="en-US" dirty="0"/>
          </a:p>
        </p:txBody>
      </p:sp>
      <p:graphicFrame>
        <p:nvGraphicFramePr>
          <p:cNvPr id="12" name="Diagram 11"/>
          <p:cNvGraphicFramePr/>
          <p:nvPr/>
        </p:nvGraphicFramePr>
        <p:xfrm>
          <a:off x="3688565" y="1492983"/>
          <a:ext cx="4903219" cy="3328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3559271" y="1690583"/>
            <a:ext cx="3305212" cy="29101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title="PCI-E"/>
          <p:cNvCxnSpPr/>
          <p:nvPr/>
        </p:nvCxnSpPr>
        <p:spPr>
          <a:xfrm>
            <a:off x="6570127" y="3061551"/>
            <a:ext cx="9419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D032D91-5C73-4044-9110-3630967B2C4A}"/>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964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0" y="0"/>
            <a:ext cx="10515600" cy="1325563"/>
          </a:xfrm>
        </p:spPr>
        <p:txBody>
          <a:bodyPr/>
          <a:lstStyle/>
          <a:p>
            <a:r>
              <a:rPr lang="en-US" altLang="zh-TW" b="1" dirty="0">
                <a:solidFill>
                  <a:srgbClr val="000000"/>
                </a:solidFill>
                <a:latin typeface="Avenir Next LT Pro" panose="020B0504020202020204" pitchFamily="34" charset="0"/>
                <a:cs typeface="Times" charset="0"/>
              </a:rPr>
              <a:t>GPU Architecture</a:t>
            </a:r>
          </a:p>
        </p:txBody>
      </p:sp>
      <p:pic>
        <p:nvPicPr>
          <p:cNvPr id="819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2489396" y="1735326"/>
            <a:ext cx="7123372" cy="4006991"/>
          </a:xfrm>
        </p:spPr>
      </p:pic>
      <p:cxnSp>
        <p:nvCxnSpPr>
          <p:cNvPr id="4" name="Straight Connector 3">
            <a:extLst>
              <a:ext uri="{FF2B5EF4-FFF2-40B4-BE49-F238E27FC236}">
                <a16:creationId xmlns:a16="http://schemas.microsoft.com/office/drawing/2014/main" id="{FE26FAE0-8B78-4AB1-85C0-7F823F5CE57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255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003"/>
            <a:ext cx="10515600" cy="1325563"/>
          </a:xfrm>
        </p:spPr>
        <p:txBody>
          <a:bodyPr/>
          <a:lstStyle/>
          <a:p>
            <a:r>
              <a:rPr lang="en-US" b="1" dirty="0">
                <a:solidFill>
                  <a:srgbClr val="000000"/>
                </a:solidFill>
                <a:latin typeface="Avenir Next LT Pro" panose="020B0504020202020204" pitchFamily="34" charset="0"/>
              </a:rPr>
              <a:t>The Looks of A GPU </a:t>
            </a:r>
          </a:p>
        </p:txBody>
      </p:sp>
      <p:pic>
        <p:nvPicPr>
          <p:cNvPr id="11" name="Content Placeholder 10" descr="Screen Shot 2018-04-02 at 1.40.56 PM.png"/>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825752" y="1640221"/>
            <a:ext cx="8503920" cy="4572000"/>
          </a:xfrm>
        </p:spPr>
      </p:pic>
      <p:sp>
        <p:nvSpPr>
          <p:cNvPr id="12" name="TextBox 11"/>
          <p:cNvSpPr txBox="1"/>
          <p:nvPr/>
        </p:nvSpPr>
        <p:spPr>
          <a:xfrm>
            <a:off x="7288982" y="6433829"/>
            <a:ext cx="2921818"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Last Retrieved April 2, 2018</a:t>
            </a:r>
          </a:p>
        </p:txBody>
      </p:sp>
      <p:cxnSp>
        <p:nvCxnSpPr>
          <p:cNvPr id="5" name="Straight Connector 4">
            <a:extLst>
              <a:ext uri="{FF2B5EF4-FFF2-40B4-BE49-F238E27FC236}">
                <a16:creationId xmlns:a16="http://schemas.microsoft.com/office/drawing/2014/main" id="{BAF3BCA1-B8AC-4298-8D15-0E3758A2127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4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CB7D-5F62-45E0-AD50-FADF75D14436}"/>
              </a:ext>
            </a:extLst>
          </p:cNvPr>
          <p:cNvSpPr>
            <a:spLocks noGrp="1"/>
          </p:cNvSpPr>
          <p:nvPr>
            <p:ph type="title"/>
          </p:nvPr>
        </p:nvSpPr>
        <p:spPr/>
        <p:txBody>
          <a:bodyPr/>
          <a:lstStyle/>
          <a:p>
            <a:r>
              <a:rPr lang="en-US" b="1" dirty="0">
                <a:latin typeface="Avenir Next LT Pro" panose="020B0504020202020204" pitchFamily="34" charset="0"/>
              </a:rPr>
              <a:t>Agenda</a:t>
            </a:r>
            <a:r>
              <a:rPr lang="en-US" dirty="0"/>
              <a:t> </a:t>
            </a:r>
          </a:p>
        </p:txBody>
      </p:sp>
      <p:sp>
        <p:nvSpPr>
          <p:cNvPr id="3" name="Content Placeholder 2">
            <a:extLst>
              <a:ext uri="{FF2B5EF4-FFF2-40B4-BE49-F238E27FC236}">
                <a16:creationId xmlns:a16="http://schemas.microsoft.com/office/drawing/2014/main" id="{1D051407-DBF3-49DE-A996-62B2EAF0F249}"/>
              </a:ext>
            </a:extLst>
          </p:cNvPr>
          <p:cNvSpPr>
            <a:spLocks noGrp="1"/>
          </p:cNvSpPr>
          <p:nvPr>
            <p:ph idx="1"/>
          </p:nvPr>
        </p:nvSpPr>
        <p:spPr/>
        <p:txBody>
          <a:bodyPr/>
          <a:lstStyle/>
          <a:p>
            <a:r>
              <a:rPr lang="en-US" dirty="0">
                <a:latin typeface="Avenir Next LT Pro" panose="020B0504020202020204" pitchFamily="34" charset="0"/>
              </a:rPr>
              <a:t>Gordon Moore and Moore’s law</a:t>
            </a:r>
          </a:p>
          <a:p>
            <a:r>
              <a:rPr lang="en-US" dirty="0">
                <a:latin typeface="Avenir Next LT Pro" panose="020B0504020202020204" pitchFamily="34" charset="0"/>
              </a:rPr>
              <a:t>“Golden Rule”</a:t>
            </a:r>
          </a:p>
          <a:p>
            <a:r>
              <a:rPr lang="en-US" dirty="0">
                <a:latin typeface="Avenir Next LT Pro" panose="020B0504020202020204" pitchFamily="34" charset="0"/>
              </a:rPr>
              <a:t>Transistors</a:t>
            </a:r>
          </a:p>
          <a:p>
            <a:r>
              <a:rPr lang="en-US" dirty="0">
                <a:latin typeface="Avenir Next LT Pro" panose="020B0504020202020204" pitchFamily="34" charset="0"/>
              </a:rPr>
              <a:t>Multi-Core</a:t>
            </a:r>
          </a:p>
          <a:p>
            <a:r>
              <a:rPr lang="en-US" dirty="0">
                <a:latin typeface="Avenir Next LT Pro" panose="020B0504020202020204" pitchFamily="34" charset="0"/>
              </a:rPr>
              <a:t>Co-processor</a:t>
            </a:r>
          </a:p>
          <a:p>
            <a:r>
              <a:rPr lang="en-US" dirty="0">
                <a:latin typeface="Avenir Next LT Pro" panose="020B0504020202020204" pitchFamily="34" charset="0"/>
              </a:rPr>
              <a:t>CPU vs GPU</a:t>
            </a:r>
          </a:p>
          <a:p>
            <a:r>
              <a:rPr lang="en-US" dirty="0">
                <a:latin typeface="Avenir Next LT Pro" panose="020B0504020202020204" pitchFamily="34" charset="0"/>
              </a:rPr>
              <a:t>Pipelining</a:t>
            </a:r>
          </a:p>
          <a:p>
            <a:r>
              <a:rPr lang="en-US" dirty="0">
                <a:latin typeface="Avenir Next LT Pro" panose="020B0504020202020204" pitchFamily="34" charset="0"/>
              </a:rPr>
              <a:t>Demo</a:t>
            </a:r>
          </a:p>
        </p:txBody>
      </p:sp>
      <p:sp>
        <p:nvSpPr>
          <p:cNvPr id="5" name="Rectangle 4">
            <a:extLst>
              <a:ext uri="{FF2B5EF4-FFF2-40B4-BE49-F238E27FC236}">
                <a16:creationId xmlns:a16="http://schemas.microsoft.com/office/drawing/2014/main" id="{F29A510C-67B9-4F51-B854-2097154D8E46}"/>
              </a:ext>
            </a:extLst>
          </p:cNvPr>
          <p:cNvSpPr/>
          <p:nvPr/>
        </p:nvSpPr>
        <p:spPr>
          <a:xfrm>
            <a:off x="7275443" y="0"/>
            <a:ext cx="4916557" cy="68580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E1101340-A553-4D43-B129-C59E7B878AFA}"/>
              </a:ext>
            </a:extLst>
          </p:cNvPr>
          <p:cNvCxnSpPr>
            <a:cxnSpLocks/>
          </p:cNvCxnSpPr>
          <p:nvPr/>
        </p:nvCxnSpPr>
        <p:spPr>
          <a:xfrm>
            <a:off x="0" y="1363732"/>
            <a:ext cx="188180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40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A Look Inside the Box</a:t>
            </a:r>
          </a:p>
        </p:txBody>
      </p:sp>
      <p:pic>
        <p:nvPicPr>
          <p:cNvPr id="6" name="Content Placeholder 5"/>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2685311" y="1556018"/>
            <a:ext cx="6935956" cy="4695895"/>
          </a:xfrm>
        </p:spPr>
      </p:pic>
      <p:sp>
        <p:nvSpPr>
          <p:cNvPr id="7" name="TextBox 6"/>
          <p:cNvSpPr txBox="1"/>
          <p:nvPr/>
        </p:nvSpPr>
        <p:spPr>
          <a:xfrm>
            <a:off x="7288982" y="6433829"/>
            <a:ext cx="2921818"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Last Retrieved April 2, 2018</a:t>
            </a:r>
          </a:p>
        </p:txBody>
      </p:sp>
      <p:cxnSp>
        <p:nvCxnSpPr>
          <p:cNvPr id="5" name="Straight Connector 4">
            <a:extLst>
              <a:ext uri="{FF2B5EF4-FFF2-40B4-BE49-F238E27FC236}">
                <a16:creationId xmlns:a16="http://schemas.microsoft.com/office/drawing/2014/main" id="{6B8B0E38-71B8-4723-9756-1E4C71BFFFD5}"/>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714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34400" cy="758952"/>
          </a:xfrm>
        </p:spPr>
        <p:txBody>
          <a:bodyPr/>
          <a:lstStyle/>
          <a:p>
            <a:r>
              <a:rPr lang="en-US" b="1" dirty="0">
                <a:solidFill>
                  <a:srgbClr val="000000"/>
                </a:solidFill>
                <a:latin typeface="Avenir Next LT Pro" panose="020B0504020202020204" pitchFamily="34" charset="0"/>
              </a:rPr>
              <a:t>TESLA V100 Architecture</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a:xfrm>
            <a:off x="1825752" y="1627646"/>
            <a:ext cx="8503920" cy="4572000"/>
          </a:xfrm>
        </p:spPr>
      </p:pic>
      <p:sp>
        <p:nvSpPr>
          <p:cNvPr id="5" name="TextBox 4"/>
          <p:cNvSpPr txBox="1"/>
          <p:nvPr/>
        </p:nvSpPr>
        <p:spPr>
          <a:xfrm>
            <a:off x="2307376" y="6295330"/>
            <a:ext cx="7903425" cy="276999"/>
          </a:xfrm>
          <a:prstGeom prst="rect">
            <a:avLst/>
          </a:prstGeom>
          <a:noFill/>
        </p:spPr>
        <p:txBody>
          <a:bodyPr wrap="none" rtlCol="0">
            <a:spAutoFit/>
          </a:bodyPr>
          <a:lstStyle/>
          <a:p>
            <a:r>
              <a:rPr lang="en-US" sz="1200" dirty="0">
                <a:latin typeface="Arial"/>
                <a:cs typeface="Arial"/>
              </a:rPr>
              <a:t>Luke Durant and Olivier Giroux. Inside Volta. The 2017 GPU Technology Conference, San Jose, CA. May 8, 2017.</a:t>
            </a:r>
          </a:p>
        </p:txBody>
      </p:sp>
      <p:cxnSp>
        <p:nvCxnSpPr>
          <p:cNvPr id="6" name="Straight Connector 5">
            <a:extLst>
              <a:ext uri="{FF2B5EF4-FFF2-40B4-BE49-F238E27FC236}">
                <a16:creationId xmlns:a16="http://schemas.microsoft.com/office/drawing/2014/main" id="{EFDCC367-99D1-4350-85A0-AC0B6CF85F80}"/>
              </a:ext>
            </a:extLst>
          </p:cNvPr>
          <p:cNvCxnSpPr>
            <a:cxnSpLocks/>
          </p:cNvCxnSpPr>
          <p:nvPr/>
        </p:nvCxnSpPr>
        <p:spPr>
          <a:xfrm>
            <a:off x="0" y="643545"/>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527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Pascal/Volta Specifications</a:t>
            </a:r>
          </a:p>
        </p:txBody>
      </p:sp>
      <p:pic>
        <p:nvPicPr>
          <p:cNvPr id="5" name="Content Placeholder 4"/>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2760751" y="1600201"/>
            <a:ext cx="6457950" cy="4525963"/>
          </a:xfrm>
        </p:spPr>
      </p:pic>
      <p:sp>
        <p:nvSpPr>
          <p:cNvPr id="6" name="TextBox 5"/>
          <p:cNvSpPr txBox="1"/>
          <p:nvPr/>
        </p:nvSpPr>
        <p:spPr>
          <a:xfrm>
            <a:off x="2456728" y="6433829"/>
            <a:ext cx="7903425" cy="276999"/>
          </a:xfrm>
          <a:prstGeom prst="rect">
            <a:avLst/>
          </a:prstGeom>
          <a:noFill/>
        </p:spPr>
        <p:txBody>
          <a:bodyPr wrap="none" rtlCol="0">
            <a:spAutoFit/>
          </a:bodyPr>
          <a:lstStyle/>
          <a:p>
            <a:r>
              <a:rPr lang="en-US" sz="1200" dirty="0">
                <a:latin typeface="Arial"/>
                <a:cs typeface="Arial"/>
              </a:rPr>
              <a:t>Luke Durant and Olivier Giroux. Inside Volta. The 2017 GPU Technology Conference, San Jose, CA. May 8, 2017.</a:t>
            </a:r>
          </a:p>
        </p:txBody>
      </p:sp>
      <p:cxnSp>
        <p:nvCxnSpPr>
          <p:cNvPr id="7" name="Straight Connector 6">
            <a:extLst>
              <a:ext uri="{FF2B5EF4-FFF2-40B4-BE49-F238E27FC236}">
                <a16:creationId xmlns:a16="http://schemas.microsoft.com/office/drawing/2014/main" id="{8DF44315-A419-4BEC-9D06-685456A54809}"/>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57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Volta GV100 SM</a:t>
            </a:r>
          </a:p>
        </p:txBody>
      </p:sp>
      <p:pic>
        <p:nvPicPr>
          <p:cNvPr id="8" name="Content Placeholder 7"/>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981201" y="1600201"/>
            <a:ext cx="3427413" cy="4525963"/>
          </a:xfrm>
        </p:spPr>
      </p:pic>
      <p:pic>
        <p:nvPicPr>
          <p:cNvPr id="9" name="Picture 8"/>
          <p:cNvPicPr>
            <a:picLocks noChangeAspect="1"/>
          </p:cNvPicPr>
          <p:nvPr/>
        </p:nvPicPr>
        <p:blipFill>
          <a:blip r:embed="rId3"/>
          <a:stretch>
            <a:fillRect/>
          </a:stretch>
        </p:blipFill>
        <p:spPr>
          <a:xfrm>
            <a:off x="5956919" y="1765868"/>
            <a:ext cx="3790081" cy="3126817"/>
          </a:xfrm>
          <a:prstGeom prst="rect">
            <a:avLst/>
          </a:prstGeom>
        </p:spPr>
      </p:pic>
      <p:sp>
        <p:nvSpPr>
          <p:cNvPr id="10" name="TextBox 9"/>
          <p:cNvSpPr txBox="1"/>
          <p:nvPr/>
        </p:nvSpPr>
        <p:spPr>
          <a:xfrm>
            <a:off x="2456728" y="6433829"/>
            <a:ext cx="7903425" cy="276999"/>
          </a:xfrm>
          <a:prstGeom prst="rect">
            <a:avLst/>
          </a:prstGeom>
          <a:noFill/>
        </p:spPr>
        <p:txBody>
          <a:bodyPr wrap="none" rtlCol="0">
            <a:spAutoFit/>
          </a:bodyPr>
          <a:lstStyle/>
          <a:p>
            <a:r>
              <a:rPr lang="en-US" sz="1200" dirty="0">
                <a:latin typeface="Arial"/>
                <a:cs typeface="Arial"/>
              </a:rPr>
              <a:t>Luke Durant and Olivier Giroux. Inside Volta. The 2017 GPU Technology Conference, San Jose, CA. May 8, 2017.</a:t>
            </a:r>
          </a:p>
        </p:txBody>
      </p:sp>
      <p:cxnSp>
        <p:nvCxnSpPr>
          <p:cNvPr id="6" name="Straight Connector 5">
            <a:extLst>
              <a:ext uri="{FF2B5EF4-FFF2-40B4-BE49-F238E27FC236}">
                <a16:creationId xmlns:a16="http://schemas.microsoft.com/office/drawing/2014/main" id="{702E6FD8-48C3-43EC-9819-B3D3088A307A}"/>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16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a:xfrm>
            <a:off x="0" y="0"/>
            <a:ext cx="10515600" cy="1325563"/>
          </a:xfrm>
        </p:spPr>
        <p:txBody>
          <a:bodyPr/>
          <a:lstStyle/>
          <a:p>
            <a:r>
              <a:rPr lang="en-US" b="1" dirty="0">
                <a:solidFill>
                  <a:srgbClr val="000000"/>
                </a:solidFill>
                <a:latin typeface="Georgia" charset="0"/>
              </a:rPr>
              <a:t>GPU Computing Power</a:t>
            </a:r>
          </a:p>
        </p:txBody>
      </p:sp>
      <p:pic>
        <p:nvPicPr>
          <p:cNvPr id="7" name="Content Placeholder 6" descr="trend-eps-converted-to.pdf"/>
          <p:cNvPicPr>
            <a:picLocks noGrp="1" noChangeAspect="1"/>
          </p:cNvPicPr>
          <p:nvPr>
            <p:ph sz="quarter" idx="1"/>
          </p:nvPr>
        </p:nvPicPr>
        <p:blipFill>
          <a:blip r:embed="rId2" cstate="screen">
            <a:extLst>
              <a:ext uri="{28A0092B-C50C-407E-A947-70E740481C1C}">
                <a14:useLocalDpi xmlns:a14="http://schemas.microsoft.com/office/drawing/2010/main"/>
              </a:ext>
            </a:extLst>
          </a:blip>
          <a:srcRect l="158" r="158"/>
          <a:stretch>
            <a:fillRect/>
          </a:stretch>
        </p:blipFill>
        <p:spPr>
          <a:xfrm>
            <a:off x="2672736" y="1600201"/>
            <a:ext cx="6445250" cy="4525963"/>
          </a:xfrm>
        </p:spPr>
      </p:pic>
      <p:cxnSp>
        <p:nvCxnSpPr>
          <p:cNvPr id="4" name="Straight Connector 3">
            <a:extLst>
              <a:ext uri="{FF2B5EF4-FFF2-40B4-BE49-F238E27FC236}">
                <a16:creationId xmlns:a16="http://schemas.microsoft.com/office/drawing/2014/main" id="{72BA1507-7473-43D1-ADD8-120C16E6143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500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TOP 500 List </a:t>
            </a:r>
            <a:r>
              <a:rPr lang="mr-IN" b="1" dirty="0">
                <a:solidFill>
                  <a:srgbClr val="000000"/>
                </a:solidFill>
                <a:latin typeface="Avenir Next LT Pro" panose="020B0504020202020204" pitchFamily="34" charset="0"/>
              </a:rPr>
              <a:t>–</a:t>
            </a:r>
            <a:r>
              <a:rPr lang="en-US" b="1" dirty="0">
                <a:solidFill>
                  <a:srgbClr val="000000"/>
                </a:solidFill>
                <a:latin typeface="Avenir Next LT Pro" panose="020B0504020202020204" pitchFamily="34" charset="0"/>
              </a:rPr>
              <a:t> June 2003</a:t>
            </a:r>
          </a:p>
        </p:txBody>
      </p:sp>
      <p:pic>
        <p:nvPicPr>
          <p:cNvPr id="4" name="Content Placeholder 3" descr="Screen Shot 2018-04-09 at 6.36.14 PM.png"/>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p:pic>
      <p:cxnSp>
        <p:nvCxnSpPr>
          <p:cNvPr id="5" name="Straight Connector 4">
            <a:extLst>
              <a:ext uri="{FF2B5EF4-FFF2-40B4-BE49-F238E27FC236}">
                <a16:creationId xmlns:a16="http://schemas.microsoft.com/office/drawing/2014/main" id="{6C44CEBD-1ADE-4B49-9666-6B03C69289E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167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chemeClr val="tx1"/>
                </a:solidFill>
                <a:latin typeface="Avenir Next LT Pro" panose="020B0504020202020204" pitchFamily="34" charset="0"/>
              </a:rPr>
              <a:t>Earth-Simulator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29086" y="1926093"/>
            <a:ext cx="4700587" cy="3088025"/>
          </a:xfrm>
          <a:prstGeom prst="rect">
            <a:avLst/>
          </a:prstGeom>
        </p:spPr>
      </p:pic>
      <p:sp>
        <p:nvSpPr>
          <p:cNvPr id="6" name="Content Placeholder 5"/>
          <p:cNvSpPr>
            <a:spLocks noGrp="1"/>
          </p:cNvSpPr>
          <p:nvPr>
            <p:ph sz="quarter" idx="1"/>
          </p:nvPr>
        </p:nvSpPr>
        <p:spPr>
          <a:xfrm>
            <a:off x="1825752" y="1926092"/>
            <a:ext cx="8503920" cy="4172956"/>
          </a:xfrm>
        </p:spPr>
        <p:txBody>
          <a:bodyPr/>
          <a:lstStyle/>
          <a:p>
            <a:r>
              <a:rPr lang="en-US" dirty="0"/>
              <a:t>640 nodes</a:t>
            </a:r>
          </a:p>
          <a:p>
            <a:r>
              <a:rPr lang="en-US" dirty="0"/>
              <a:t>5120 processors</a:t>
            </a:r>
          </a:p>
          <a:p>
            <a:r>
              <a:rPr lang="en-US" dirty="0"/>
              <a:t>10TB memory</a:t>
            </a:r>
          </a:p>
          <a:p>
            <a:r>
              <a:rPr lang="en-US" dirty="0"/>
              <a:t>700 TB disk space</a:t>
            </a:r>
          </a:p>
          <a:p>
            <a:r>
              <a:rPr lang="en-US" dirty="0"/>
              <a:t>320 cabinets</a:t>
            </a:r>
          </a:p>
          <a:p>
            <a:r>
              <a:rPr lang="en-US" dirty="0"/>
              <a:t>3200kw </a:t>
            </a:r>
          </a:p>
          <a:p>
            <a:endParaRPr lang="en-US" dirty="0"/>
          </a:p>
          <a:p>
            <a:endParaRPr lang="en-US" dirty="0"/>
          </a:p>
        </p:txBody>
      </p:sp>
      <p:sp>
        <p:nvSpPr>
          <p:cNvPr id="7" name="TextBox 6"/>
          <p:cNvSpPr txBox="1"/>
          <p:nvPr/>
        </p:nvSpPr>
        <p:spPr>
          <a:xfrm>
            <a:off x="5629085" y="5218028"/>
            <a:ext cx="4128246" cy="338554"/>
          </a:xfrm>
          <a:prstGeom prst="rect">
            <a:avLst/>
          </a:prstGeom>
          <a:noFill/>
        </p:spPr>
        <p:txBody>
          <a:bodyPr wrap="none" rtlCol="0">
            <a:spAutoFit/>
          </a:bodyPr>
          <a:lstStyle/>
          <a:p>
            <a:r>
              <a:rPr lang="en-US" sz="1600" dirty="0">
                <a:hlinkClick r:id="rId3"/>
              </a:rPr>
              <a:t>http://www.jamstec.go.jp/ceist/e/es/</a:t>
            </a:r>
            <a:r>
              <a:rPr lang="en-US" sz="1600" dirty="0"/>
              <a:t> and Wiki </a:t>
            </a:r>
          </a:p>
        </p:txBody>
      </p:sp>
      <p:cxnSp>
        <p:nvCxnSpPr>
          <p:cNvPr id="8" name="Straight Connector 7">
            <a:extLst>
              <a:ext uri="{FF2B5EF4-FFF2-40B4-BE49-F238E27FC236}">
                <a16:creationId xmlns:a16="http://schemas.microsoft.com/office/drawing/2014/main" id="{136C0407-B0F2-4F2B-8F9C-16807A89A8D5}"/>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395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GPU Memory Bandwidth</a:t>
            </a:r>
          </a:p>
        </p:txBody>
      </p:sp>
      <p:pic>
        <p:nvPicPr>
          <p:cNvPr id="4" name="Content Placeholder 3" descr="bandwidth.eps"/>
          <p:cNvPicPr>
            <a:picLocks noGrp="1" noChangeAspect="1"/>
          </p:cNvPicPr>
          <p:nvPr>
            <p:ph sz="quarter" idx="1"/>
          </p:nvPr>
        </p:nvPicPr>
        <p:blipFill>
          <a:blip r:embed="rId3" cstate="screen">
            <a:extLst>
              <a:ext uri="{28A0092B-C50C-407E-A947-70E740481C1C}">
                <a14:useLocalDpi xmlns:a14="http://schemas.microsoft.com/office/drawing/2010/main"/>
              </a:ext>
            </a:extLst>
          </a:blip>
          <a:srcRect l="538" r="538"/>
          <a:stretch>
            <a:fillRect/>
          </a:stretch>
        </p:blipFill>
        <p:spPr>
          <a:xfrm>
            <a:off x="2785897" y="1600201"/>
            <a:ext cx="6396038" cy="4525963"/>
          </a:xfrm>
        </p:spPr>
      </p:pic>
      <p:cxnSp>
        <p:nvCxnSpPr>
          <p:cNvPr id="5" name="Straight Connector 4">
            <a:extLst>
              <a:ext uri="{FF2B5EF4-FFF2-40B4-BE49-F238E27FC236}">
                <a16:creationId xmlns:a16="http://schemas.microsoft.com/office/drawing/2014/main" id="{C1A6EA28-BDDC-4957-A59B-8B3576C7E1C2}"/>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996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900GB is ...</a:t>
            </a:r>
          </a:p>
        </p:txBody>
      </p:sp>
      <p:sp>
        <p:nvSpPr>
          <p:cNvPr id="3" name="Content Placeholder 2"/>
          <p:cNvSpPr>
            <a:spLocks noGrp="1"/>
          </p:cNvSpPr>
          <p:nvPr>
            <p:ph sz="quarter" idx="1"/>
          </p:nvPr>
        </p:nvSpPr>
        <p:spPr>
          <a:xfrm>
            <a:off x="1825752" y="2057400"/>
            <a:ext cx="8503920" cy="4041648"/>
          </a:xfrm>
        </p:spPr>
        <p:txBody>
          <a:bodyPr/>
          <a:lstStyle/>
          <a:p>
            <a:r>
              <a:rPr lang="en-US" dirty="0"/>
              <a:t>9 </a:t>
            </a:r>
            <a:r>
              <a:rPr lang="en-US" dirty="0" err="1"/>
              <a:t>UltraHD</a:t>
            </a:r>
            <a:r>
              <a:rPr lang="en-US" dirty="0"/>
              <a:t> 4K movies</a:t>
            </a:r>
          </a:p>
          <a:p>
            <a:r>
              <a:rPr lang="en-US" dirty="0"/>
              <a:t>30 blue-ray movies</a:t>
            </a:r>
          </a:p>
          <a:p>
            <a:r>
              <a:rPr lang="en-US" dirty="0"/>
              <a:t>260,000 songs in MP3 </a:t>
            </a:r>
          </a:p>
          <a:p>
            <a:r>
              <a:rPr lang="en-US" dirty="0"/>
              <a:t>300,000 pictures</a:t>
            </a:r>
          </a:p>
          <a:p>
            <a:r>
              <a:rPr lang="en-US" dirty="0"/>
              <a:t>40 computer games</a:t>
            </a:r>
          </a:p>
          <a:p>
            <a:endParaRPr lang="en-US" dirty="0"/>
          </a:p>
          <a:p>
            <a:endParaRPr lang="en-US" dirty="0"/>
          </a:p>
        </p:txBody>
      </p:sp>
      <p:pic>
        <p:nvPicPr>
          <p:cNvPr id="4" name="Picture 3"/>
          <p:cNvPicPr>
            <a:picLocks noChangeAspect="1"/>
          </p:cNvPicPr>
          <p:nvPr/>
        </p:nvPicPr>
        <p:blipFill>
          <a:blip r:embed="rId2"/>
          <a:stretch>
            <a:fillRect/>
          </a:stretch>
        </p:blipFill>
        <p:spPr>
          <a:xfrm>
            <a:off x="5736278" y="3693651"/>
            <a:ext cx="1489174" cy="1489174"/>
          </a:xfrm>
          <a:prstGeom prst="rect">
            <a:avLst/>
          </a:prstGeom>
        </p:spPr>
      </p:pic>
      <p:pic>
        <p:nvPicPr>
          <p:cNvPr id="6" name="Picture 5"/>
          <p:cNvPicPr>
            <a:picLocks noChangeAspect="1"/>
          </p:cNvPicPr>
          <p:nvPr/>
        </p:nvPicPr>
        <p:blipFill>
          <a:blip r:embed="rId3"/>
          <a:stretch>
            <a:fillRect/>
          </a:stretch>
        </p:blipFill>
        <p:spPr>
          <a:xfrm>
            <a:off x="6092953" y="1763528"/>
            <a:ext cx="1959423" cy="109727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25452" y="2312165"/>
            <a:ext cx="2364256" cy="1574800"/>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07581" y="3372165"/>
            <a:ext cx="1617347" cy="1617347"/>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8925" y="4634890"/>
            <a:ext cx="2075182" cy="1296989"/>
          </a:xfrm>
          <a:prstGeom prst="rect">
            <a:avLst/>
          </a:prstGeom>
        </p:spPr>
      </p:pic>
      <p:sp>
        <p:nvSpPr>
          <p:cNvPr id="8" name="TextBox 7"/>
          <p:cNvSpPr txBox="1"/>
          <p:nvPr/>
        </p:nvSpPr>
        <p:spPr>
          <a:xfrm>
            <a:off x="5924011" y="6385565"/>
            <a:ext cx="3500061" cy="338554"/>
          </a:xfrm>
          <a:prstGeom prst="rect">
            <a:avLst/>
          </a:prstGeom>
          <a:noFill/>
        </p:spPr>
        <p:txBody>
          <a:bodyPr wrap="none" rtlCol="0">
            <a:spAutoFit/>
          </a:bodyPr>
          <a:lstStyle/>
          <a:p>
            <a:r>
              <a:rPr lang="en-US" sz="1600" dirty="0"/>
              <a:t>Pictures and icons are from the Internet</a:t>
            </a:r>
          </a:p>
        </p:txBody>
      </p:sp>
      <p:cxnSp>
        <p:nvCxnSpPr>
          <p:cNvPr id="10" name="Straight Connector 9">
            <a:extLst>
              <a:ext uri="{FF2B5EF4-FFF2-40B4-BE49-F238E27FC236}">
                <a16:creationId xmlns:a16="http://schemas.microsoft.com/office/drawing/2014/main" id="{E9E00FA2-B8E6-4297-AEEE-035630BB70D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040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latin typeface="Avenir Next LT Pro" panose="020B0504020202020204" pitchFamily="34" charset="0"/>
              </a:rPr>
              <a:t>Popularity of GPU computing</a:t>
            </a:r>
          </a:p>
        </p:txBody>
      </p:sp>
      <p:pic>
        <p:nvPicPr>
          <p:cNvPr id="6" name="Content Placeholder 5" descr="image4.png"/>
          <p:cNvPicPr>
            <a:picLocks noGrp="1" noChangeAspect="1"/>
          </p:cNvPicPr>
          <p:nvPr>
            <p:ph idx="1"/>
          </p:nvPr>
        </p:nvPicPr>
        <p:blipFill>
          <a:blip r:embed="rId2" cstate="screen">
            <a:extLst>
              <a:ext uri="{28A0092B-C50C-407E-A947-70E740481C1C}">
                <a14:useLocalDpi xmlns:a14="http://schemas.microsoft.com/office/drawing/2010/main"/>
              </a:ext>
            </a:extLst>
          </a:blip>
          <a:srcRect l="2805" r="2805"/>
          <a:stretch>
            <a:fillRect/>
          </a:stretch>
        </p:blipFill>
        <p:spPr>
          <a:xfrm>
            <a:off x="1973379" y="1465611"/>
            <a:ext cx="8239147" cy="4882458"/>
          </a:xfrm>
        </p:spPr>
      </p:pic>
      <p:sp>
        <p:nvSpPr>
          <p:cNvPr id="7" name="TextBox 6"/>
          <p:cNvSpPr txBox="1"/>
          <p:nvPr/>
        </p:nvSpPr>
        <p:spPr>
          <a:xfrm>
            <a:off x="5808871" y="6471479"/>
            <a:ext cx="3578087" cy="276999"/>
          </a:xfrm>
          <a:prstGeom prst="rect">
            <a:avLst/>
          </a:prstGeom>
          <a:noFill/>
        </p:spPr>
        <p:txBody>
          <a:bodyPr wrap="square" rtlCol="0">
            <a:spAutoFit/>
          </a:bodyPr>
          <a:lstStyle/>
          <a:p>
            <a:r>
              <a:rPr lang="en-US" sz="1200" dirty="0"/>
              <a:t>Content is from NVIDIA</a:t>
            </a:r>
          </a:p>
        </p:txBody>
      </p:sp>
      <p:cxnSp>
        <p:nvCxnSpPr>
          <p:cNvPr id="5" name="Straight Connector 4">
            <a:extLst>
              <a:ext uri="{FF2B5EF4-FFF2-40B4-BE49-F238E27FC236}">
                <a16:creationId xmlns:a16="http://schemas.microsoft.com/office/drawing/2014/main" id="{E3F39162-70CC-4F81-AFFA-BC0EE02DEF23}"/>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570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1965: &quot;Moore's Law&quot; Predicts the Future of Integrated Circuits | The  Silicon Engine | Computer History Museum">
            <a:extLst>
              <a:ext uri="{FF2B5EF4-FFF2-40B4-BE49-F238E27FC236}">
                <a16:creationId xmlns:a16="http://schemas.microsoft.com/office/drawing/2014/main" id="{06F4EF36-0B77-4B8B-88AA-F4132C05FAE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402" r="9089" b="2467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EE8BC1-ECCB-4A55-B157-6E6A69EFE3BE}"/>
              </a:ext>
            </a:extLst>
          </p:cNvPr>
          <p:cNvSpPr>
            <a:spLocks noGrp="1"/>
          </p:cNvSpPr>
          <p:nvPr>
            <p:ph type="title"/>
          </p:nvPr>
        </p:nvSpPr>
        <p:spPr>
          <a:xfrm>
            <a:off x="477980" y="1122363"/>
            <a:ext cx="4398819" cy="3204134"/>
          </a:xfrm>
        </p:spPr>
        <p:txBody>
          <a:bodyPr vert="horz" lIns="91440" tIns="45720" rIns="91440" bIns="45720" rtlCol="0" anchor="b">
            <a:normAutofit/>
          </a:bodyPr>
          <a:lstStyle/>
          <a:p>
            <a:r>
              <a:rPr lang="en-US" b="1" dirty="0">
                <a:latin typeface="Avenir Next LT Pro" panose="020B0504020202020204" pitchFamily="34" charset="0"/>
              </a:rPr>
              <a:t>Gordon Moore</a:t>
            </a: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4D2D210-9572-4BF9-BBC9-819954C4A001}"/>
              </a:ext>
            </a:extLst>
          </p:cNvPr>
          <p:cNvSpPr txBox="1"/>
          <p:nvPr/>
        </p:nvSpPr>
        <p:spPr>
          <a:xfrm>
            <a:off x="481263" y="4668255"/>
            <a:ext cx="4023359" cy="1938992"/>
          </a:xfrm>
          <a:prstGeom prst="rect">
            <a:avLst/>
          </a:prstGeom>
          <a:noFill/>
        </p:spPr>
        <p:txBody>
          <a:bodyPr wrap="square" rtlCol="0">
            <a:spAutoFit/>
          </a:bodyPr>
          <a:lstStyle/>
          <a:p>
            <a:r>
              <a:rPr lang="en-US" sz="2000" dirty="0">
                <a:latin typeface="Avenir Next LT Pro" panose="020B0504020202020204" pitchFamily="34" charset="0"/>
              </a:rPr>
              <a:t>While serving as the director of research and development at Fairchild Semiconductor, he developed Moore’s Law. he went on to co-found the Intel Corporation.</a:t>
            </a:r>
          </a:p>
        </p:txBody>
      </p:sp>
      <p:sp>
        <p:nvSpPr>
          <p:cNvPr id="5" name="Rectangle 4">
            <a:extLst>
              <a:ext uri="{FF2B5EF4-FFF2-40B4-BE49-F238E27FC236}">
                <a16:creationId xmlns:a16="http://schemas.microsoft.com/office/drawing/2014/main" id="{8330F3EE-80F9-45D2-8B75-E88310875D9C}"/>
              </a:ext>
            </a:extLst>
          </p:cNvPr>
          <p:cNvSpPr/>
          <p:nvPr/>
        </p:nvSpPr>
        <p:spPr>
          <a:xfrm>
            <a:off x="477980" y="625683"/>
            <a:ext cx="704088" cy="1549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AA4BF1D-E1E7-4219-A0A8-DCBA2E7DCA13}"/>
              </a:ext>
            </a:extLst>
          </p:cNvPr>
          <p:cNvCxnSpPr>
            <a:cxnSpLocks/>
          </p:cNvCxnSpPr>
          <p:nvPr/>
        </p:nvCxnSpPr>
        <p:spPr>
          <a:xfrm>
            <a:off x="477980" y="4541109"/>
            <a:ext cx="398068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43651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Application Domains of GPGPU</a:t>
            </a:r>
          </a:p>
        </p:txBody>
      </p:sp>
      <p:pic>
        <p:nvPicPr>
          <p:cNvPr id="7" name="Content Placeholder 6" descr="Screen Shot 2018-04-09 at 8.44.10 PM.png"/>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1825752" y="1992445"/>
            <a:ext cx="8504238" cy="3741738"/>
          </a:xfrm>
        </p:spPr>
      </p:pic>
      <p:sp>
        <p:nvSpPr>
          <p:cNvPr id="8" name="TextBox 7"/>
          <p:cNvSpPr txBox="1"/>
          <p:nvPr/>
        </p:nvSpPr>
        <p:spPr>
          <a:xfrm>
            <a:off x="2456728" y="6433829"/>
            <a:ext cx="2588193"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Retrieved April 8, 2018</a:t>
            </a:r>
          </a:p>
        </p:txBody>
      </p:sp>
      <p:cxnSp>
        <p:nvCxnSpPr>
          <p:cNvPr id="5" name="Straight Connector 4">
            <a:extLst>
              <a:ext uri="{FF2B5EF4-FFF2-40B4-BE49-F238E27FC236}">
                <a16:creationId xmlns:a16="http://schemas.microsoft.com/office/drawing/2014/main" id="{8EDBE892-352B-44CE-98F9-E41A67A24930}"/>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523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47"/>
            <a:ext cx="9165057" cy="758952"/>
          </a:xfrm>
        </p:spPr>
        <p:txBody>
          <a:bodyPr>
            <a:noAutofit/>
          </a:bodyPr>
          <a:lstStyle/>
          <a:p>
            <a:r>
              <a:rPr lang="en-US" b="1" dirty="0">
                <a:solidFill>
                  <a:srgbClr val="000000"/>
                </a:solidFill>
                <a:latin typeface="Avenir Next LT Pro" panose="020B0504020202020204" pitchFamily="34" charset="0"/>
              </a:rPr>
              <a:t>Application Domains of GPGPU</a:t>
            </a:r>
          </a:p>
        </p:txBody>
      </p:sp>
      <p:sp>
        <p:nvSpPr>
          <p:cNvPr id="8" name="TextBox 7"/>
          <p:cNvSpPr txBox="1"/>
          <p:nvPr/>
        </p:nvSpPr>
        <p:spPr>
          <a:xfrm>
            <a:off x="2456728" y="6433829"/>
            <a:ext cx="2588193"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Retrieved April 8, 2018</a:t>
            </a:r>
          </a:p>
        </p:txBody>
      </p:sp>
      <p:pic>
        <p:nvPicPr>
          <p:cNvPr id="3" name="Picture 2" descr="Screen Shot 2018-04-09 at 8.44.2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95590" y="1647866"/>
            <a:ext cx="8534082" cy="3777380"/>
          </a:xfrm>
          <a:prstGeom prst="rect">
            <a:avLst/>
          </a:prstGeom>
        </p:spPr>
      </p:pic>
      <p:sp>
        <p:nvSpPr>
          <p:cNvPr id="4" name="Content Placeholder 3"/>
          <p:cNvSpPr>
            <a:spLocks noGrp="1"/>
          </p:cNvSpPr>
          <p:nvPr>
            <p:ph sz="quarter" idx="1"/>
          </p:nvPr>
        </p:nvSpPr>
        <p:spPr>
          <a:xfrm>
            <a:off x="2456727" y="5425246"/>
            <a:ext cx="8503920" cy="4572000"/>
          </a:xfrm>
        </p:spPr>
        <p:txBody>
          <a:bodyPr/>
          <a:lstStyle/>
          <a:p>
            <a:r>
              <a:rPr lang="en-US" dirty="0"/>
              <a:t>Ever heard of </a:t>
            </a:r>
            <a:r>
              <a:rPr lang="en-US" dirty="0" err="1"/>
              <a:t>Blockchain</a:t>
            </a:r>
            <a:r>
              <a:rPr lang="en-US" dirty="0"/>
              <a:t>?</a:t>
            </a:r>
          </a:p>
        </p:txBody>
      </p:sp>
      <p:cxnSp>
        <p:nvCxnSpPr>
          <p:cNvPr id="6" name="Straight Connector 5">
            <a:extLst>
              <a:ext uri="{FF2B5EF4-FFF2-40B4-BE49-F238E27FC236}">
                <a16:creationId xmlns:a16="http://schemas.microsoft.com/office/drawing/2014/main" id="{DB53A816-D99D-4ACD-A848-0484C7548898}"/>
              </a:ext>
            </a:extLst>
          </p:cNvPr>
          <p:cNvCxnSpPr>
            <a:cxnSpLocks/>
          </p:cNvCxnSpPr>
          <p:nvPr/>
        </p:nvCxnSpPr>
        <p:spPr>
          <a:xfrm>
            <a:off x="0" y="764099"/>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586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1" y="0"/>
            <a:ext cx="10515600" cy="1325563"/>
          </a:xfrm>
        </p:spPr>
        <p:txBody>
          <a:bodyPr/>
          <a:lstStyle/>
          <a:p>
            <a:r>
              <a:rPr lang="en-US" b="1" dirty="0">
                <a:solidFill>
                  <a:srgbClr val="000000"/>
                </a:solidFill>
                <a:latin typeface="Avenir Next LT Pro" panose="020B0504020202020204" pitchFamily="34" charset="0"/>
              </a:rPr>
              <a:t>GPGPU: Programming a GPU</a:t>
            </a:r>
          </a:p>
        </p:txBody>
      </p:sp>
      <p:pic>
        <p:nvPicPr>
          <p:cNvPr id="7" name="Content Placeholder 6"/>
          <p:cNvPicPr>
            <a:picLocks noGrp="1" noChangeAspect="1"/>
          </p:cNvPicPr>
          <p:nvPr>
            <p:ph sz="quarter" idx="1"/>
          </p:nvPr>
        </p:nvPicPr>
        <p:blipFill>
          <a:blip r:embed="rId2" cstate="screen">
            <a:extLst>
              <a:ext uri="{28A0092B-C50C-407E-A947-70E740481C1C}">
                <a14:useLocalDpi xmlns:a14="http://schemas.microsoft.com/office/drawing/2010/main"/>
              </a:ext>
            </a:extLst>
          </a:blip>
          <a:srcRect/>
          <a:stretch>
            <a:fillRect/>
          </a:stretch>
        </p:blipFill>
        <p:spPr>
          <a:xfrm>
            <a:off x="6870948" y="4578015"/>
            <a:ext cx="2829358" cy="1521160"/>
          </a:xfrm>
        </p:spPr>
      </p:pic>
      <p:pic>
        <p:nvPicPr>
          <p:cNvPr id="9" name="Picture 8"/>
          <p:cNvPicPr>
            <a:picLocks noChangeAspect="1"/>
          </p:cNvPicPr>
          <p:nvPr/>
        </p:nvPicPr>
        <p:blipFill>
          <a:blip r:embed="rId3"/>
          <a:stretch>
            <a:fillRect/>
          </a:stretch>
        </p:blipFill>
        <p:spPr>
          <a:xfrm>
            <a:off x="2789157" y="4578015"/>
            <a:ext cx="2024126" cy="2024126"/>
          </a:xfrm>
          <a:prstGeom prst="rect">
            <a:avLst/>
          </a:prstGeom>
        </p:spPr>
      </p:pic>
      <p:sp>
        <p:nvSpPr>
          <p:cNvPr id="11" name="Rectangle 3" descr="Rectangle: Click to edit Master text styles&#10;Second level&#10;Third level&#10;Fourth level&#10;Fifth level"/>
          <p:cNvSpPr txBox="1">
            <a:spLocks noChangeArrowheads="1"/>
          </p:cNvSpPr>
          <p:nvPr/>
        </p:nvSpPr>
        <p:spPr>
          <a:xfrm>
            <a:off x="1825626" y="1527175"/>
            <a:ext cx="4171699" cy="45720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nSpc>
                <a:spcPct val="90000"/>
              </a:lnSpc>
              <a:defRPr/>
            </a:pPr>
            <a:r>
              <a:rPr lang="en-US" sz="2400" b="1" dirty="0" err="1">
                <a:latin typeface="Avenir Next LT Pro" panose="020B0504020202020204" pitchFamily="34" charset="0"/>
                <a:cs typeface="Times"/>
              </a:rPr>
              <a:t>OpenCL</a:t>
            </a:r>
            <a:r>
              <a:rPr lang="en-US" sz="2400" b="1" dirty="0">
                <a:latin typeface="Avenir Next LT Pro" panose="020B0504020202020204" pitchFamily="34" charset="0"/>
                <a:cs typeface="Times"/>
              </a:rPr>
              <a:t>(Open Computing Language</a:t>
            </a:r>
            <a:r>
              <a:rPr lang="en-US" b="1" dirty="0">
                <a:latin typeface="Avenir Next LT Pro" panose="020B0504020202020204" pitchFamily="34" charset="0"/>
                <a:cs typeface="Times"/>
              </a:rPr>
              <a:t>)</a:t>
            </a:r>
          </a:p>
          <a:p>
            <a:pPr lvl="1">
              <a:lnSpc>
                <a:spcPct val="90000"/>
              </a:lnSpc>
              <a:defRPr/>
            </a:pPr>
            <a:r>
              <a:rPr lang="en-US" sz="2000" dirty="0">
                <a:latin typeface="Avenir Next LT Pro" panose="020B0504020202020204" pitchFamily="34" charset="0"/>
                <a:cs typeface="Times"/>
              </a:rPr>
              <a:t>Framework for heterogeneous computing</a:t>
            </a:r>
          </a:p>
          <a:p>
            <a:pPr lvl="1">
              <a:lnSpc>
                <a:spcPct val="90000"/>
              </a:lnSpc>
              <a:defRPr/>
            </a:pPr>
            <a:r>
              <a:rPr lang="en-US" sz="2000" dirty="0">
                <a:latin typeface="Avenir Next LT Pro" panose="020B0504020202020204" pitchFamily="34" charset="0"/>
                <a:cs typeface="Times"/>
              </a:rPr>
              <a:t>Open standard </a:t>
            </a:r>
          </a:p>
          <a:p>
            <a:pPr lvl="1">
              <a:lnSpc>
                <a:spcPct val="90000"/>
              </a:lnSpc>
              <a:defRPr/>
            </a:pPr>
            <a:r>
              <a:rPr lang="en-US" sz="2000" dirty="0">
                <a:latin typeface="Avenir Next LT Pro" panose="020B0504020202020204" pitchFamily="34" charset="0"/>
                <a:cs typeface="Times"/>
              </a:rPr>
              <a:t>Maintained by </a:t>
            </a:r>
            <a:r>
              <a:rPr lang="en-US" sz="2000" dirty="0" err="1">
                <a:latin typeface="Avenir Next LT Pro" panose="020B0504020202020204" pitchFamily="34" charset="0"/>
                <a:cs typeface="Times"/>
              </a:rPr>
              <a:t>Khronos</a:t>
            </a:r>
            <a:r>
              <a:rPr lang="en-US" sz="2000" dirty="0">
                <a:latin typeface="Avenir Next LT Pro" panose="020B0504020202020204" pitchFamily="34" charset="0"/>
                <a:cs typeface="Times"/>
              </a:rPr>
              <a:t> Group</a:t>
            </a:r>
          </a:p>
          <a:p>
            <a:pPr lvl="1">
              <a:lnSpc>
                <a:spcPct val="90000"/>
              </a:lnSpc>
              <a:defRPr/>
            </a:pPr>
            <a:r>
              <a:rPr lang="en-US" sz="2000" dirty="0">
                <a:latin typeface="Avenir Next LT Pro" panose="020B0504020202020204" pitchFamily="34" charset="0"/>
                <a:cs typeface="Times"/>
              </a:rPr>
              <a:t>Support many hardware types </a:t>
            </a:r>
          </a:p>
        </p:txBody>
      </p:sp>
      <p:sp>
        <p:nvSpPr>
          <p:cNvPr id="12" name="Rectangle 3" descr="Rectangle: Click to edit Master text styles&#10;Second level&#10;Third level&#10;Fourth level&#10;Fifth level"/>
          <p:cNvSpPr txBox="1">
            <a:spLocks noChangeArrowheads="1"/>
          </p:cNvSpPr>
          <p:nvPr/>
        </p:nvSpPr>
        <p:spPr>
          <a:xfrm>
            <a:off x="6173880" y="1527175"/>
            <a:ext cx="4331869" cy="45720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a:lnSpc>
                <a:spcPct val="90000"/>
              </a:lnSpc>
              <a:defRPr/>
            </a:pPr>
            <a:r>
              <a:rPr lang="en-US" sz="2400" b="1" dirty="0">
                <a:latin typeface="Avenir Next LT Pro" panose="020B0504020202020204" pitchFamily="34" charset="0"/>
                <a:cs typeface="Times"/>
              </a:rPr>
              <a:t>CUDA (Compute Unified Device Architecture)</a:t>
            </a:r>
          </a:p>
          <a:p>
            <a:pPr lvl="1">
              <a:lnSpc>
                <a:spcPct val="90000"/>
              </a:lnSpc>
              <a:defRPr/>
            </a:pPr>
            <a:r>
              <a:rPr lang="en-US" sz="2000" dirty="0">
                <a:latin typeface="Avenir Next LT Pro" panose="020B0504020202020204" pitchFamily="34" charset="0"/>
                <a:cs typeface="Times"/>
              </a:rPr>
              <a:t>Framework for CPU+GPU computing</a:t>
            </a:r>
          </a:p>
          <a:p>
            <a:pPr lvl="1">
              <a:lnSpc>
                <a:spcPct val="90000"/>
              </a:lnSpc>
              <a:defRPr/>
            </a:pPr>
            <a:r>
              <a:rPr lang="en-US" sz="2000" dirty="0">
                <a:latin typeface="Avenir Next LT Pro" panose="020B0504020202020204" pitchFamily="34" charset="0"/>
                <a:cs typeface="Times"/>
              </a:rPr>
              <a:t>Closed system </a:t>
            </a:r>
          </a:p>
          <a:p>
            <a:pPr lvl="1">
              <a:lnSpc>
                <a:spcPct val="90000"/>
              </a:lnSpc>
              <a:defRPr/>
            </a:pPr>
            <a:r>
              <a:rPr lang="en-US" sz="2000" dirty="0">
                <a:latin typeface="Avenir Next LT Pro" panose="020B0504020202020204" pitchFamily="34" charset="0"/>
                <a:cs typeface="Times"/>
              </a:rPr>
              <a:t>Maintained by NVidia</a:t>
            </a:r>
          </a:p>
          <a:p>
            <a:pPr lvl="1">
              <a:lnSpc>
                <a:spcPct val="90000"/>
              </a:lnSpc>
              <a:defRPr/>
            </a:pPr>
            <a:r>
              <a:rPr lang="en-US" sz="2000" dirty="0">
                <a:latin typeface="Avenir Next LT Pro" panose="020B0504020202020204" pitchFamily="34" charset="0"/>
                <a:cs typeface="Times"/>
              </a:rPr>
              <a:t>Support only </a:t>
            </a:r>
            <a:r>
              <a:rPr lang="en-US" sz="2000" dirty="0" err="1">
                <a:latin typeface="Avenir Next LT Pro" panose="020B0504020202020204" pitchFamily="34" charset="0"/>
                <a:cs typeface="Times"/>
              </a:rPr>
              <a:t>Nvidia</a:t>
            </a:r>
            <a:r>
              <a:rPr lang="en-US" sz="2000" dirty="0">
                <a:latin typeface="Avenir Next LT Pro" panose="020B0504020202020204" pitchFamily="34" charset="0"/>
                <a:cs typeface="Times"/>
              </a:rPr>
              <a:t> GPUs</a:t>
            </a:r>
          </a:p>
        </p:txBody>
      </p:sp>
      <p:cxnSp>
        <p:nvCxnSpPr>
          <p:cNvPr id="8" name="Straight Connector 7">
            <a:extLst>
              <a:ext uri="{FF2B5EF4-FFF2-40B4-BE49-F238E27FC236}">
                <a16:creationId xmlns:a16="http://schemas.microsoft.com/office/drawing/2014/main" id="{5B4B7A5E-97AA-48BB-960E-3D9FC86FD086}"/>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408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latin typeface="Avenir Next LT Pro" panose="020B0504020202020204" pitchFamily="34" charset="0"/>
              </a:rPr>
              <a:t>GPU architecture basics</a:t>
            </a:r>
          </a:p>
        </p:txBody>
      </p:sp>
      <p:sp>
        <p:nvSpPr>
          <p:cNvPr id="3" name="Content Placeholder 2"/>
          <p:cNvSpPr>
            <a:spLocks noGrp="1"/>
          </p:cNvSpPr>
          <p:nvPr>
            <p:ph idx="1"/>
          </p:nvPr>
        </p:nvSpPr>
        <p:spPr>
          <a:xfrm>
            <a:off x="0" y="1467815"/>
            <a:ext cx="10515600" cy="5032375"/>
          </a:xfrm>
        </p:spPr>
        <p:txBody>
          <a:bodyPr>
            <a:noAutofit/>
          </a:bodyPr>
          <a:lstStyle/>
          <a:p>
            <a:r>
              <a:rPr lang="en-US" sz="2400" dirty="0">
                <a:latin typeface="Avenir Next LT Pro" panose="020B0504020202020204" pitchFamily="34" charset="0"/>
              </a:rPr>
              <a:t>Stream Multiprocessors (SM)</a:t>
            </a:r>
          </a:p>
          <a:p>
            <a:pPr lvl="1"/>
            <a:r>
              <a:rPr lang="en-US" sz="2000" dirty="0">
                <a:latin typeface="Avenir Next LT Pro" panose="020B0504020202020204" pitchFamily="34" charset="0"/>
              </a:rPr>
              <a:t>GPU processors (cores)</a:t>
            </a:r>
          </a:p>
          <a:p>
            <a:pPr lvl="1"/>
            <a:r>
              <a:rPr lang="en-US" sz="2000" dirty="0">
                <a:latin typeface="Avenir Next LT Pro" panose="020B0504020202020204" pitchFamily="34" charset="0"/>
              </a:rPr>
              <a:t>Registers</a:t>
            </a:r>
          </a:p>
          <a:p>
            <a:pPr lvl="1"/>
            <a:r>
              <a:rPr lang="en-US" sz="2000" dirty="0">
                <a:latin typeface="Avenir Next LT Pro" panose="020B0504020202020204" pitchFamily="34" charset="0"/>
              </a:rPr>
              <a:t>Cache</a:t>
            </a:r>
          </a:p>
          <a:p>
            <a:pPr lvl="2"/>
            <a:r>
              <a:rPr lang="en-US" sz="1800" dirty="0">
                <a:latin typeface="Avenir Next LT Pro" panose="020B0504020202020204" pitchFamily="34" charset="0"/>
              </a:rPr>
              <a:t>Shared memory</a:t>
            </a:r>
          </a:p>
          <a:p>
            <a:pPr lvl="2"/>
            <a:r>
              <a:rPr lang="en-US" sz="1800" dirty="0">
                <a:latin typeface="Avenir Next LT Pro" panose="020B0504020202020204" pitchFamily="34" charset="0"/>
              </a:rPr>
              <a:t>L1 Cache</a:t>
            </a:r>
          </a:p>
          <a:p>
            <a:pPr lvl="2"/>
            <a:r>
              <a:rPr lang="en-US" sz="1800" dirty="0">
                <a:latin typeface="Avenir Next LT Pro" panose="020B0504020202020204" pitchFamily="34" charset="0"/>
              </a:rPr>
              <a:t>Read-Only data cache</a:t>
            </a:r>
          </a:p>
          <a:p>
            <a:pPr lvl="2"/>
            <a:r>
              <a:rPr lang="en-US" sz="1800" dirty="0">
                <a:latin typeface="Avenir Next LT Pro" panose="020B0504020202020204" pitchFamily="34" charset="0"/>
              </a:rPr>
              <a:t>Texture memory </a:t>
            </a:r>
          </a:p>
          <a:p>
            <a:r>
              <a:rPr lang="en-US" sz="2400" dirty="0">
                <a:latin typeface="Avenir Next LT Pro" panose="020B0504020202020204" pitchFamily="34" charset="0"/>
              </a:rPr>
              <a:t>Onboard (L2) cache</a:t>
            </a:r>
          </a:p>
          <a:p>
            <a:r>
              <a:rPr lang="en-US" sz="2400" dirty="0">
                <a:latin typeface="Avenir Next LT Pro" panose="020B0504020202020204" pitchFamily="34" charset="0"/>
              </a:rPr>
              <a:t>Global memory</a:t>
            </a:r>
            <a:endParaRPr lang="en-US" sz="2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venir Next LT Pro" panose="020B0504020202020204" pitchFamily="34" charset="0"/>
            </a:endParaRPr>
          </a:p>
          <a:p>
            <a:pPr lvl="1"/>
            <a:r>
              <a:rPr lang="en-US" sz="2000" dirty="0">
                <a:latin typeface="Avenir Next LT Pro" panose="020B0504020202020204" pitchFamily="34" charset="0"/>
              </a:rPr>
              <a:t>High bandwidth, long latency</a:t>
            </a:r>
          </a:p>
          <a:p>
            <a:pPr lvl="1"/>
            <a:r>
              <a:rPr lang="en-US" sz="2000" dirty="0">
                <a:latin typeface="Avenir Next LT Pro" panose="020B0504020202020204" pitchFamily="34" charset="0"/>
              </a:rPr>
              <a:t>Getting better over the years</a:t>
            </a:r>
          </a:p>
          <a:p>
            <a:r>
              <a:rPr lang="en-US" sz="2400" dirty="0">
                <a:latin typeface="Avenir Next LT Pro" panose="020B0504020202020204" pitchFamily="34" charset="0"/>
              </a:rPr>
              <a:t>Connects to host via PCI-E</a:t>
            </a:r>
          </a:p>
          <a:p>
            <a:pPr lvl="1"/>
            <a:r>
              <a:rPr lang="en-US" sz="2000" dirty="0">
                <a:latin typeface="Avenir Next LT Pro" panose="020B0504020202020204" pitchFamily="34" charset="0"/>
              </a:rPr>
              <a:t>High-speed </a:t>
            </a:r>
            <a:r>
              <a:rPr lang="en-US" sz="2000" dirty="0" err="1">
                <a:latin typeface="Avenir Next LT Pro" panose="020B0504020202020204" pitchFamily="34" charset="0"/>
              </a:rPr>
              <a:t>NVLink</a:t>
            </a:r>
            <a:endParaRPr lang="en-US" sz="2000" dirty="0">
              <a:latin typeface="Avenir Next LT Pro" panose="020B0504020202020204" pitchFamily="34" charset="0"/>
            </a:endParaRPr>
          </a:p>
        </p:txBody>
      </p:sp>
      <p:pic>
        <p:nvPicPr>
          <p:cNvPr id="4" name="Picture 3"/>
          <p:cNvPicPr>
            <a:picLocks noChangeAspect="1"/>
          </p:cNvPicPr>
          <p:nvPr/>
        </p:nvPicPr>
        <p:blipFill>
          <a:blip r:embed="rId2"/>
          <a:stretch>
            <a:fillRect/>
          </a:stretch>
        </p:blipFill>
        <p:spPr>
          <a:xfrm>
            <a:off x="6303210" y="2019378"/>
            <a:ext cx="3713776" cy="3100686"/>
          </a:xfrm>
          <a:prstGeom prst="rect">
            <a:avLst/>
          </a:prstGeom>
        </p:spPr>
      </p:pic>
      <p:cxnSp>
        <p:nvCxnSpPr>
          <p:cNvPr id="5" name="Straight Connector 4">
            <a:extLst>
              <a:ext uri="{FF2B5EF4-FFF2-40B4-BE49-F238E27FC236}">
                <a16:creationId xmlns:a16="http://schemas.microsoft.com/office/drawing/2014/main" id="{7807B395-FA49-49E8-A972-AA8672A0B010}"/>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50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84"/>
            <a:ext cx="10515600" cy="1325563"/>
          </a:xfrm>
        </p:spPr>
        <p:txBody>
          <a:bodyPr/>
          <a:lstStyle/>
          <a:p>
            <a:r>
              <a:rPr lang="en-US" b="1" dirty="0">
                <a:latin typeface="Avenir Next LT Pro" panose="020B0504020202020204" pitchFamily="34" charset="0"/>
              </a:rPr>
              <a:t>Memory Hierarchy</a:t>
            </a:r>
          </a:p>
        </p:txBody>
      </p:sp>
      <p:sp>
        <p:nvSpPr>
          <p:cNvPr id="4" name="Rectangle 3"/>
          <p:cNvSpPr/>
          <p:nvPr/>
        </p:nvSpPr>
        <p:spPr>
          <a:xfrm>
            <a:off x="3172401" y="1715813"/>
            <a:ext cx="1042866" cy="4710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Register</a:t>
            </a:r>
          </a:p>
        </p:txBody>
      </p:sp>
      <p:sp>
        <p:nvSpPr>
          <p:cNvPr id="5" name="Process 4"/>
          <p:cNvSpPr/>
          <p:nvPr/>
        </p:nvSpPr>
        <p:spPr>
          <a:xfrm>
            <a:off x="2987377" y="2380272"/>
            <a:ext cx="1396095"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Cache</a:t>
            </a:r>
          </a:p>
        </p:txBody>
      </p:sp>
      <p:sp>
        <p:nvSpPr>
          <p:cNvPr id="6" name="Process 5"/>
          <p:cNvSpPr/>
          <p:nvPr/>
        </p:nvSpPr>
        <p:spPr>
          <a:xfrm>
            <a:off x="2819172" y="3028912"/>
            <a:ext cx="1833426"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Main Memory</a:t>
            </a:r>
          </a:p>
        </p:txBody>
      </p:sp>
      <p:sp>
        <p:nvSpPr>
          <p:cNvPr id="7" name="Process 6"/>
          <p:cNvSpPr/>
          <p:nvPr/>
        </p:nvSpPr>
        <p:spPr>
          <a:xfrm>
            <a:off x="2398662" y="4450345"/>
            <a:ext cx="2666037"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Hard Disks</a:t>
            </a:r>
          </a:p>
        </p:txBody>
      </p:sp>
      <p:sp>
        <p:nvSpPr>
          <p:cNvPr id="8" name="Process 7"/>
          <p:cNvSpPr/>
          <p:nvPr/>
        </p:nvSpPr>
        <p:spPr>
          <a:xfrm>
            <a:off x="2121124" y="5232554"/>
            <a:ext cx="3187470" cy="604577"/>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Tertiary Storage (Optical, Tape,...)</a:t>
            </a:r>
          </a:p>
        </p:txBody>
      </p:sp>
      <p:sp>
        <p:nvSpPr>
          <p:cNvPr id="9" name="Right Brace 8"/>
          <p:cNvSpPr/>
          <p:nvPr/>
        </p:nvSpPr>
        <p:spPr>
          <a:xfrm>
            <a:off x="5207672" y="1741047"/>
            <a:ext cx="437331" cy="164953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7471034" y="1699996"/>
            <a:ext cx="1042866" cy="4710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Register</a:t>
            </a:r>
          </a:p>
        </p:txBody>
      </p:sp>
      <p:sp>
        <p:nvSpPr>
          <p:cNvPr id="11" name="Process 10"/>
          <p:cNvSpPr/>
          <p:nvPr/>
        </p:nvSpPr>
        <p:spPr>
          <a:xfrm>
            <a:off x="7269189" y="2380272"/>
            <a:ext cx="1462360"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SM Cache</a:t>
            </a:r>
          </a:p>
        </p:txBody>
      </p:sp>
      <p:sp>
        <p:nvSpPr>
          <p:cNvPr id="14" name="Process 13"/>
          <p:cNvSpPr/>
          <p:nvPr/>
        </p:nvSpPr>
        <p:spPr>
          <a:xfrm>
            <a:off x="7092575" y="3028912"/>
            <a:ext cx="1815589"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L2 Cache</a:t>
            </a:r>
          </a:p>
        </p:txBody>
      </p:sp>
      <p:sp>
        <p:nvSpPr>
          <p:cNvPr id="15" name="Process 14"/>
          <p:cNvSpPr/>
          <p:nvPr/>
        </p:nvSpPr>
        <p:spPr>
          <a:xfrm>
            <a:off x="6444989" y="4450345"/>
            <a:ext cx="2950967"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Main (Host) Memory</a:t>
            </a:r>
          </a:p>
        </p:txBody>
      </p:sp>
      <p:sp>
        <p:nvSpPr>
          <p:cNvPr id="16" name="Process 15"/>
          <p:cNvSpPr/>
          <p:nvPr/>
        </p:nvSpPr>
        <p:spPr>
          <a:xfrm>
            <a:off x="6765593" y="3743835"/>
            <a:ext cx="2386467"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Global Memory</a:t>
            </a:r>
          </a:p>
        </p:txBody>
      </p:sp>
      <p:sp>
        <p:nvSpPr>
          <p:cNvPr id="17" name="Process 16"/>
          <p:cNvSpPr/>
          <p:nvPr/>
        </p:nvSpPr>
        <p:spPr>
          <a:xfrm>
            <a:off x="2634149" y="3743835"/>
            <a:ext cx="2178243" cy="41213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SSDs</a:t>
            </a:r>
          </a:p>
        </p:txBody>
      </p:sp>
      <p:cxnSp>
        <p:nvCxnSpPr>
          <p:cNvPr id="18" name="Straight Connector 17">
            <a:extLst>
              <a:ext uri="{FF2B5EF4-FFF2-40B4-BE49-F238E27FC236}">
                <a16:creationId xmlns:a16="http://schemas.microsoft.com/office/drawing/2014/main" id="{F1732998-1E0A-4366-8558-8F330837A96C}"/>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79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0" y="24893"/>
            <a:ext cx="10515600" cy="1325563"/>
          </a:xfrm>
        </p:spPr>
        <p:txBody>
          <a:bodyPr>
            <a:normAutofit/>
          </a:bodyPr>
          <a:lstStyle/>
          <a:p>
            <a:r>
              <a:rPr lang="en-US" b="1" dirty="0">
                <a:solidFill>
                  <a:srgbClr val="000000"/>
                </a:solidFill>
                <a:latin typeface="Avenir Next LT Pro" panose="020B0504020202020204" pitchFamily="34" charset="0"/>
              </a:rPr>
              <a:t>CUDA Programmer’s View of GPU Memories</a:t>
            </a:r>
          </a:p>
        </p:txBody>
      </p:sp>
      <p:sp>
        <p:nvSpPr>
          <p:cNvPr id="8" name="Rectangle 3" descr="Rectangle: Click to edit Master text styles&#10;Second level&#10;Third level&#10;Fourth level&#10;Fifth level"/>
          <p:cNvSpPr>
            <a:spLocks noGrp="1" noChangeArrowheads="1"/>
          </p:cNvSpPr>
          <p:nvPr>
            <p:ph sz="quarter" idx="1"/>
          </p:nvPr>
        </p:nvSpPr>
        <p:spPr>
          <a:xfrm>
            <a:off x="1825626" y="1527175"/>
            <a:ext cx="3262313" cy="4572000"/>
          </a:xfrm>
        </p:spPr>
        <p:txBody>
          <a:bodyPr>
            <a:normAutofit/>
          </a:bodyPr>
          <a:lstStyle/>
          <a:p>
            <a:pPr>
              <a:lnSpc>
                <a:spcPct val="90000"/>
              </a:lnSpc>
              <a:defRPr/>
            </a:pPr>
            <a:r>
              <a:rPr lang="en-US" altLang="zh-TW" sz="2000" dirty="0">
                <a:latin typeface="Avenir Next LT Pro" panose="020B0504020202020204" pitchFamily="34" charset="0"/>
                <a:cs typeface="Times"/>
              </a:rPr>
              <a:t>Two-level thread organization </a:t>
            </a:r>
          </a:p>
          <a:p>
            <a:pPr lvl="1">
              <a:lnSpc>
                <a:spcPct val="90000"/>
              </a:lnSpc>
              <a:defRPr/>
            </a:pPr>
            <a:r>
              <a:rPr lang="en-US" altLang="zh-TW" sz="1800" dirty="0">
                <a:latin typeface="Avenir Next LT Pro" panose="020B0504020202020204" pitchFamily="34" charset="0"/>
                <a:cs typeface="Times"/>
              </a:rPr>
              <a:t>Grid – block – thread</a:t>
            </a:r>
          </a:p>
          <a:p>
            <a:pPr>
              <a:lnSpc>
                <a:spcPct val="90000"/>
              </a:lnSpc>
              <a:defRPr/>
            </a:pPr>
            <a:r>
              <a:rPr lang="en-US" sz="2000" dirty="0">
                <a:latin typeface="Avenir Next LT Pro" panose="020B0504020202020204" pitchFamily="34" charset="0"/>
                <a:cs typeface="Times"/>
              </a:rPr>
              <a:t>A thread has its own register set (1 cycle)</a:t>
            </a:r>
          </a:p>
          <a:p>
            <a:pPr>
              <a:lnSpc>
                <a:spcPct val="90000"/>
              </a:lnSpc>
              <a:defRPr/>
            </a:pPr>
            <a:r>
              <a:rPr lang="en-US" sz="2000" dirty="0">
                <a:latin typeface="Avenir Next LT Pro" panose="020B0504020202020204" pitchFamily="34" charset="0"/>
                <a:cs typeface="Times"/>
              </a:rPr>
              <a:t>A block is bound to an SMX with its shared memory (20 cycles)</a:t>
            </a:r>
          </a:p>
          <a:p>
            <a:pPr>
              <a:lnSpc>
                <a:spcPct val="90000"/>
              </a:lnSpc>
              <a:defRPr/>
            </a:pPr>
            <a:r>
              <a:rPr lang="en-US" sz="2000" dirty="0">
                <a:latin typeface="Avenir Next LT Pro" panose="020B0504020202020204" pitchFamily="34" charset="0"/>
                <a:cs typeface="Times"/>
              </a:rPr>
              <a:t>Everything in the grid can access global memory (~500 cycles) </a:t>
            </a:r>
          </a:p>
        </p:txBody>
      </p:sp>
      <p:pic>
        <p:nvPicPr>
          <p:cNvPr id="10242"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391278" y="1628775"/>
            <a:ext cx="4983163" cy="447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5391278" y="6377494"/>
            <a:ext cx="4968875" cy="338138"/>
          </a:xfrm>
          <a:prstGeom prst="rect">
            <a:avLst/>
          </a:prstGeom>
          <a:noFill/>
        </p:spPr>
        <p:txBody>
          <a:bodyPr>
            <a:spAutoFit/>
          </a:bodyPr>
          <a:lstStyle/>
          <a:p>
            <a:pPr>
              <a:defRPr/>
            </a:pPr>
            <a:r>
              <a:rPr lang="en-US" sz="1600" dirty="0"/>
              <a:t>Kirk &amp; </a:t>
            </a:r>
            <a:r>
              <a:rPr lang="en-US" sz="1600" dirty="0" err="1"/>
              <a:t>Hwu</a:t>
            </a:r>
            <a:r>
              <a:rPr lang="en-US" sz="1600" dirty="0"/>
              <a:t>, ECE408/CS483/ECE498al class notes </a:t>
            </a:r>
          </a:p>
        </p:txBody>
      </p:sp>
      <p:cxnSp>
        <p:nvCxnSpPr>
          <p:cNvPr id="6" name="Straight Connector 5">
            <a:extLst>
              <a:ext uri="{FF2B5EF4-FFF2-40B4-BE49-F238E27FC236}">
                <a16:creationId xmlns:a16="http://schemas.microsoft.com/office/drawing/2014/main" id="{1889F930-92B0-4344-BA08-8129D880FD85}"/>
              </a:ext>
            </a:extLst>
          </p:cNvPr>
          <p:cNvCxnSpPr>
            <a:cxnSpLocks/>
          </p:cNvCxnSpPr>
          <p:nvPr/>
        </p:nvCxnSpPr>
        <p:spPr>
          <a:xfrm>
            <a:off x="0" y="1186884"/>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250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7849-1041-4A8D-A0E2-CD4090CBA871}"/>
              </a:ext>
            </a:extLst>
          </p:cNvPr>
          <p:cNvSpPr>
            <a:spLocks noGrp="1"/>
          </p:cNvSpPr>
          <p:nvPr>
            <p:ph type="title"/>
          </p:nvPr>
        </p:nvSpPr>
        <p:spPr>
          <a:xfrm>
            <a:off x="0" y="18255"/>
            <a:ext cx="10515600" cy="1325563"/>
          </a:xfrm>
        </p:spPr>
        <p:txBody>
          <a:bodyPr/>
          <a:lstStyle/>
          <a:p>
            <a:r>
              <a:rPr lang="en-US" b="1" dirty="0">
                <a:latin typeface="Avenir Next LT Pro" panose="020B0504020202020204" pitchFamily="34" charset="0"/>
              </a:rPr>
              <a:t>Heterogeneous Computing</a:t>
            </a:r>
          </a:p>
        </p:txBody>
      </p:sp>
      <p:sp>
        <p:nvSpPr>
          <p:cNvPr id="3" name="Content Placeholder 2">
            <a:extLst>
              <a:ext uri="{FF2B5EF4-FFF2-40B4-BE49-F238E27FC236}">
                <a16:creationId xmlns:a16="http://schemas.microsoft.com/office/drawing/2014/main" id="{107DA8D5-DC9D-4AD8-9218-A3F10AB4AE2F}"/>
              </a:ext>
            </a:extLst>
          </p:cNvPr>
          <p:cNvSpPr>
            <a:spLocks noGrp="1"/>
          </p:cNvSpPr>
          <p:nvPr>
            <p:ph idx="1"/>
          </p:nvPr>
        </p:nvSpPr>
        <p:spPr/>
        <p:txBody>
          <a:bodyPr/>
          <a:lstStyle/>
          <a:p>
            <a:pPr marL="0" indent="0">
              <a:buNone/>
            </a:pPr>
            <a:r>
              <a:rPr lang="en-US" sz="3600" dirty="0">
                <a:effectLst>
                  <a:outerShdw blurRad="38100" dist="38100" dir="2700000" algn="tl">
                    <a:srgbClr val="000000">
                      <a:alpha val="43137"/>
                    </a:srgbClr>
                  </a:outerShdw>
                </a:effectLst>
                <a:latin typeface="Avenir Next LT Pro" panose="020B0504020202020204" pitchFamily="34" charset="0"/>
              </a:rPr>
              <a:t>Terminology:</a:t>
            </a:r>
          </a:p>
          <a:p>
            <a:pPr lvl="1"/>
            <a:r>
              <a:rPr lang="en-US" dirty="0">
                <a:latin typeface="Avenir Next LT Pro" panose="020B0504020202020204" pitchFamily="34" charset="0"/>
              </a:rPr>
              <a:t>Host: The </a:t>
            </a:r>
            <a:r>
              <a:rPr lang="en-US" u="sng" dirty="0">
                <a:latin typeface="Avenir Next LT Pro" panose="020B0504020202020204" pitchFamily="34" charset="0"/>
              </a:rPr>
              <a:t>CPU</a:t>
            </a:r>
            <a:r>
              <a:rPr lang="en-US" dirty="0">
                <a:latin typeface="Avenir Next LT Pro" panose="020B0504020202020204" pitchFamily="34" charset="0"/>
              </a:rPr>
              <a:t> and its memory (host memory)</a:t>
            </a:r>
          </a:p>
          <a:p>
            <a:pPr lvl="1"/>
            <a:r>
              <a:rPr lang="en-US" dirty="0">
                <a:latin typeface="Avenir Next LT Pro" panose="020B0504020202020204" pitchFamily="34" charset="0"/>
              </a:rPr>
              <a:t>Device: The </a:t>
            </a:r>
            <a:r>
              <a:rPr lang="en-US" u="sng" dirty="0">
                <a:latin typeface="Avenir Next LT Pro" panose="020B0504020202020204" pitchFamily="34" charset="0"/>
              </a:rPr>
              <a:t>GPU</a:t>
            </a:r>
            <a:r>
              <a:rPr lang="en-US" dirty="0">
                <a:latin typeface="Avenir Next LT Pro" panose="020B0504020202020204" pitchFamily="34" charset="0"/>
              </a:rPr>
              <a:t> and its memory (device memory)</a:t>
            </a:r>
          </a:p>
        </p:txBody>
      </p:sp>
      <p:cxnSp>
        <p:nvCxnSpPr>
          <p:cNvPr id="4" name="Straight Connector 3">
            <a:extLst>
              <a:ext uri="{FF2B5EF4-FFF2-40B4-BE49-F238E27FC236}">
                <a16:creationId xmlns:a16="http://schemas.microsoft.com/office/drawing/2014/main" id="{E1D893C4-EFD5-429E-B656-6F4D595B8271}"/>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F33A83A-ED29-4614-8AF2-089CF18FC7AE}"/>
              </a:ext>
            </a:extLst>
          </p:cNvPr>
          <p:cNvPicPr>
            <a:picLocks noChangeAspect="1"/>
          </p:cNvPicPr>
          <p:nvPr/>
        </p:nvPicPr>
        <p:blipFill rotWithShape="1">
          <a:blip r:embed="rId3"/>
          <a:srcRect r="62519"/>
          <a:stretch/>
        </p:blipFill>
        <p:spPr>
          <a:xfrm>
            <a:off x="1752806" y="4001294"/>
            <a:ext cx="1745767" cy="1714500"/>
          </a:xfrm>
          <a:prstGeom prst="rect">
            <a:avLst/>
          </a:prstGeom>
        </p:spPr>
      </p:pic>
      <p:pic>
        <p:nvPicPr>
          <p:cNvPr id="6" name="Picture 5">
            <a:extLst>
              <a:ext uri="{FF2B5EF4-FFF2-40B4-BE49-F238E27FC236}">
                <a16:creationId xmlns:a16="http://schemas.microsoft.com/office/drawing/2014/main" id="{B79B2D82-2B3E-4DD2-BA67-5B5D072AB813}"/>
              </a:ext>
            </a:extLst>
          </p:cNvPr>
          <p:cNvPicPr>
            <a:picLocks noChangeAspect="1"/>
          </p:cNvPicPr>
          <p:nvPr/>
        </p:nvPicPr>
        <p:blipFill rotWithShape="1">
          <a:blip r:embed="rId3"/>
          <a:srcRect l="58393"/>
          <a:stretch/>
        </p:blipFill>
        <p:spPr>
          <a:xfrm>
            <a:off x="7724467" y="4001294"/>
            <a:ext cx="1937923" cy="1714500"/>
          </a:xfrm>
          <a:prstGeom prst="rect">
            <a:avLst/>
          </a:prstGeom>
        </p:spPr>
      </p:pic>
    </p:spTree>
    <p:extLst>
      <p:ext uri="{BB962C8B-B14F-4D97-AF65-F5344CB8AC3E}">
        <p14:creationId xmlns:p14="http://schemas.microsoft.com/office/powerpoint/2010/main" val="49515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56402" y="-517146"/>
            <a:ext cx="5514287" cy="1232832"/>
          </a:xfrm>
        </p:spPr>
        <p:txBody>
          <a:bodyPr vert="horz" lIns="91440" tIns="45720" rIns="91440" bIns="45720" rtlCol="0" anchor="b">
            <a:normAutofit/>
          </a:bodyPr>
          <a:lstStyle/>
          <a:p>
            <a:pPr algn="ctr"/>
            <a:r>
              <a:rPr lang="en-US" sz="2400" b="1" dirty="0">
                <a:solidFill>
                  <a:schemeClr val="bg1"/>
                </a:solidFill>
                <a:latin typeface="Avenir Next LT Pro" panose="020B0504020202020204" pitchFamily="34" charset="0"/>
              </a:rPr>
              <a:t>Memory Layout of C/C++ Programs</a:t>
            </a:r>
          </a:p>
        </p:txBody>
      </p:sp>
      <p:pic>
        <p:nvPicPr>
          <p:cNvPr id="7" name="Content Placeholder 6">
            <a:extLst>
              <a:ext uri="{FF2B5EF4-FFF2-40B4-BE49-F238E27FC236}">
                <a16:creationId xmlns:a16="http://schemas.microsoft.com/office/drawing/2014/main" id="{7A426655-E1DA-4727-8A14-0BE5B16C2230}"/>
              </a:ext>
            </a:extLst>
          </p:cNvPr>
          <p:cNvPicPr>
            <a:picLocks noGrp="1" noChangeAspect="1"/>
          </p:cNvPicPr>
          <p:nvPr>
            <p:ph idx="1"/>
          </p:nvPr>
        </p:nvPicPr>
        <p:blipFill rotWithShape="1">
          <a:blip r:embed="rId3"/>
          <a:srcRect r="11943" b="-1"/>
          <a:stretch/>
        </p:blipFill>
        <p:spPr>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29" name="Freeform: Shape 28">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3B52B722-3203-4E8B-9F0A-D5385A2329BF}"/>
              </a:ext>
            </a:extLst>
          </p:cNvPr>
          <p:cNvSpPr txBox="1">
            <a:spLocks/>
          </p:cNvSpPr>
          <p:nvPr/>
        </p:nvSpPr>
        <p:spPr>
          <a:xfrm>
            <a:off x="417512" y="1187052"/>
            <a:ext cx="4826795" cy="28583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chemeClr val="bg1"/>
              </a:solidFill>
            </a:endParaRPr>
          </a:p>
        </p:txBody>
      </p:sp>
      <p:sp>
        <p:nvSpPr>
          <p:cNvPr id="21" name="Title 1">
            <a:extLst>
              <a:ext uri="{FF2B5EF4-FFF2-40B4-BE49-F238E27FC236}">
                <a16:creationId xmlns:a16="http://schemas.microsoft.com/office/drawing/2014/main" id="{AE667BA0-20E5-4319-AA21-411F081F84E7}"/>
              </a:ext>
            </a:extLst>
          </p:cNvPr>
          <p:cNvSpPr txBox="1">
            <a:spLocks/>
          </p:cNvSpPr>
          <p:nvPr/>
        </p:nvSpPr>
        <p:spPr>
          <a:xfrm>
            <a:off x="417511" y="1187052"/>
            <a:ext cx="4826795" cy="12328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chemeClr val="bg1"/>
              </a:solidFill>
            </a:endParaRPr>
          </a:p>
        </p:txBody>
      </p:sp>
      <p:sp>
        <p:nvSpPr>
          <p:cNvPr id="13" name="Rectangle 12">
            <a:extLst>
              <a:ext uri="{FF2B5EF4-FFF2-40B4-BE49-F238E27FC236}">
                <a16:creationId xmlns:a16="http://schemas.microsoft.com/office/drawing/2014/main" id="{507C252A-6BE5-46AF-A4BF-545640F97171}"/>
              </a:ext>
            </a:extLst>
          </p:cNvPr>
          <p:cNvSpPr/>
          <p:nvPr/>
        </p:nvSpPr>
        <p:spPr>
          <a:xfrm>
            <a:off x="777240" y="5825066"/>
            <a:ext cx="3749040" cy="7281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 Segment</a:t>
            </a:r>
          </a:p>
        </p:txBody>
      </p:sp>
      <p:sp>
        <p:nvSpPr>
          <p:cNvPr id="26" name="Rectangle 25">
            <a:extLst>
              <a:ext uri="{FF2B5EF4-FFF2-40B4-BE49-F238E27FC236}">
                <a16:creationId xmlns:a16="http://schemas.microsoft.com/office/drawing/2014/main" id="{83C039D0-E92C-49E3-AC88-2982AB381557}"/>
              </a:ext>
            </a:extLst>
          </p:cNvPr>
          <p:cNvSpPr/>
          <p:nvPr/>
        </p:nvSpPr>
        <p:spPr>
          <a:xfrm>
            <a:off x="777240" y="4814268"/>
            <a:ext cx="3749040" cy="101079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Initialized Variable</a:t>
            </a:r>
          </a:p>
        </p:txBody>
      </p:sp>
      <p:sp>
        <p:nvSpPr>
          <p:cNvPr id="28" name="Rectangle 27">
            <a:extLst>
              <a:ext uri="{FF2B5EF4-FFF2-40B4-BE49-F238E27FC236}">
                <a16:creationId xmlns:a16="http://schemas.microsoft.com/office/drawing/2014/main" id="{6291F650-1249-4D3A-BD79-E2C2205C68C2}"/>
              </a:ext>
            </a:extLst>
          </p:cNvPr>
          <p:cNvSpPr/>
          <p:nvPr/>
        </p:nvSpPr>
        <p:spPr>
          <a:xfrm>
            <a:off x="777240" y="3764279"/>
            <a:ext cx="3749040" cy="101079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Uninitialized Variables</a:t>
            </a:r>
          </a:p>
        </p:txBody>
      </p:sp>
      <p:sp>
        <p:nvSpPr>
          <p:cNvPr id="25" name="Oval 24">
            <a:extLst>
              <a:ext uri="{FF2B5EF4-FFF2-40B4-BE49-F238E27FC236}">
                <a16:creationId xmlns:a16="http://schemas.microsoft.com/office/drawing/2014/main" id="{592B999A-EC4C-4EF8-8BF9-0CD0A550B798}"/>
              </a:ext>
            </a:extLst>
          </p:cNvPr>
          <p:cNvSpPr/>
          <p:nvPr/>
        </p:nvSpPr>
        <p:spPr>
          <a:xfrm>
            <a:off x="3376534" y="4004442"/>
            <a:ext cx="1005840" cy="661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a.out</a:t>
            </a:r>
            <a:endParaRPr lang="en-US" dirty="0"/>
          </a:p>
        </p:txBody>
      </p:sp>
      <p:cxnSp>
        <p:nvCxnSpPr>
          <p:cNvPr id="4" name="Straight Arrow Connector 3">
            <a:extLst>
              <a:ext uri="{FF2B5EF4-FFF2-40B4-BE49-F238E27FC236}">
                <a16:creationId xmlns:a16="http://schemas.microsoft.com/office/drawing/2014/main" id="{16CD6448-902E-47CA-B5E9-C6343EAD2263}"/>
              </a:ext>
            </a:extLst>
          </p:cNvPr>
          <p:cNvCxnSpPr/>
          <p:nvPr/>
        </p:nvCxnSpPr>
        <p:spPr>
          <a:xfrm>
            <a:off x="5503333" y="1580006"/>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51BED45-8B84-427C-A3E5-C75F95B471A2}"/>
              </a:ext>
            </a:extLst>
          </p:cNvPr>
          <p:cNvSpPr txBox="1"/>
          <p:nvPr/>
        </p:nvSpPr>
        <p:spPr>
          <a:xfrm>
            <a:off x="2491112" y="4796804"/>
            <a:ext cx="2167096" cy="369332"/>
          </a:xfrm>
          <a:prstGeom prst="rect">
            <a:avLst/>
          </a:prstGeom>
          <a:noFill/>
        </p:spPr>
        <p:txBody>
          <a:bodyPr wrap="square" rtlCol="0">
            <a:spAutoFit/>
          </a:bodyPr>
          <a:lstStyle/>
          <a:p>
            <a:r>
              <a:rPr lang="en-US" dirty="0" err="1"/>
              <a:t>global_initialized</a:t>
            </a:r>
            <a:r>
              <a:rPr lang="en-US" dirty="0"/>
              <a:t>(21)</a:t>
            </a:r>
          </a:p>
        </p:txBody>
      </p:sp>
      <p:cxnSp>
        <p:nvCxnSpPr>
          <p:cNvPr id="40" name="Straight Arrow Connector 39">
            <a:extLst>
              <a:ext uri="{FF2B5EF4-FFF2-40B4-BE49-F238E27FC236}">
                <a16:creationId xmlns:a16="http://schemas.microsoft.com/office/drawing/2014/main" id="{B663BF24-8FA2-4101-A8A0-D09F3D269A2B}"/>
              </a:ext>
            </a:extLst>
          </p:cNvPr>
          <p:cNvCxnSpPr/>
          <p:nvPr/>
        </p:nvCxnSpPr>
        <p:spPr>
          <a:xfrm>
            <a:off x="5503336" y="1850938"/>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EB111D1-706B-41E3-8065-CADC3CFB96BC}"/>
              </a:ext>
            </a:extLst>
          </p:cNvPr>
          <p:cNvSpPr txBox="1"/>
          <p:nvPr/>
        </p:nvSpPr>
        <p:spPr>
          <a:xfrm>
            <a:off x="2575780" y="3763872"/>
            <a:ext cx="2167096" cy="369332"/>
          </a:xfrm>
          <a:prstGeom prst="rect">
            <a:avLst/>
          </a:prstGeom>
          <a:noFill/>
        </p:spPr>
        <p:txBody>
          <a:bodyPr wrap="square" rtlCol="0">
            <a:spAutoFit/>
          </a:bodyPr>
          <a:lstStyle/>
          <a:p>
            <a:r>
              <a:rPr lang="en-US" dirty="0" err="1"/>
              <a:t>global_uninitialized</a:t>
            </a:r>
            <a:endParaRPr lang="en-US" dirty="0"/>
          </a:p>
        </p:txBody>
      </p:sp>
      <p:cxnSp>
        <p:nvCxnSpPr>
          <p:cNvPr id="6" name="Straight Connector 5">
            <a:extLst>
              <a:ext uri="{FF2B5EF4-FFF2-40B4-BE49-F238E27FC236}">
                <a16:creationId xmlns:a16="http://schemas.microsoft.com/office/drawing/2014/main" id="{9AD14B7A-D847-4463-B122-849D824AEA1B}"/>
              </a:ext>
            </a:extLst>
          </p:cNvPr>
          <p:cNvCxnSpPr/>
          <p:nvPr/>
        </p:nvCxnSpPr>
        <p:spPr>
          <a:xfrm flipV="1">
            <a:off x="5909733" y="3787855"/>
            <a:ext cx="5283200" cy="1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F35FC5F-52AE-409D-B386-0ED0DC8692A0}"/>
              </a:ext>
            </a:extLst>
          </p:cNvPr>
          <p:cNvCxnSpPr/>
          <p:nvPr/>
        </p:nvCxnSpPr>
        <p:spPr>
          <a:xfrm flipV="1">
            <a:off x="5867398" y="5820582"/>
            <a:ext cx="5283200" cy="16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16E551B-3281-4B7F-8FF8-2B80913E7A77}"/>
              </a:ext>
            </a:extLst>
          </p:cNvPr>
          <p:cNvCxnSpPr>
            <a:cxnSpLocks/>
          </p:cNvCxnSpPr>
          <p:nvPr/>
        </p:nvCxnSpPr>
        <p:spPr>
          <a:xfrm flipH="1">
            <a:off x="5879404" y="3871592"/>
            <a:ext cx="30330" cy="1948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731729-7B1B-413B-9017-4218AD48D393}"/>
              </a:ext>
            </a:extLst>
          </p:cNvPr>
          <p:cNvCxnSpPr/>
          <p:nvPr/>
        </p:nvCxnSpPr>
        <p:spPr>
          <a:xfrm>
            <a:off x="11150598" y="3787855"/>
            <a:ext cx="0" cy="2032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D76E569-EC23-420B-A7C5-8C5C79628C67}"/>
              </a:ext>
            </a:extLst>
          </p:cNvPr>
          <p:cNvCxnSpPr/>
          <p:nvPr/>
        </p:nvCxnSpPr>
        <p:spPr>
          <a:xfrm>
            <a:off x="5655736" y="4306273"/>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C73C4F5-5F46-4D7C-8636-0D7BFF4481A7}"/>
              </a:ext>
            </a:extLst>
          </p:cNvPr>
          <p:cNvSpPr/>
          <p:nvPr/>
        </p:nvSpPr>
        <p:spPr>
          <a:xfrm>
            <a:off x="774700" y="648251"/>
            <a:ext cx="3749040" cy="31059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57A3792-BDD9-4431-BB6F-34C492DE2756}"/>
              </a:ext>
            </a:extLst>
          </p:cNvPr>
          <p:cNvSpPr/>
          <p:nvPr/>
        </p:nvSpPr>
        <p:spPr>
          <a:xfrm>
            <a:off x="774700" y="648251"/>
            <a:ext cx="3749040" cy="10042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835BE32-5259-41DB-B02F-E97D267436E3}"/>
              </a:ext>
            </a:extLst>
          </p:cNvPr>
          <p:cNvSpPr/>
          <p:nvPr/>
        </p:nvSpPr>
        <p:spPr>
          <a:xfrm>
            <a:off x="774700" y="407455"/>
            <a:ext cx="3749040" cy="569237"/>
          </a:xfrm>
          <a:prstGeom prst="rect">
            <a:avLst/>
          </a:prstGeom>
          <a:solidFill>
            <a:schemeClr val="bg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main()</a:t>
            </a:r>
          </a:p>
        </p:txBody>
      </p:sp>
      <p:sp>
        <p:nvSpPr>
          <p:cNvPr id="45" name="TextBox 44">
            <a:extLst>
              <a:ext uri="{FF2B5EF4-FFF2-40B4-BE49-F238E27FC236}">
                <a16:creationId xmlns:a16="http://schemas.microsoft.com/office/drawing/2014/main" id="{357145F9-D399-4144-A066-4FAF4501A780}"/>
              </a:ext>
            </a:extLst>
          </p:cNvPr>
          <p:cNvSpPr txBox="1"/>
          <p:nvPr/>
        </p:nvSpPr>
        <p:spPr>
          <a:xfrm>
            <a:off x="779779" y="20659"/>
            <a:ext cx="2167096" cy="369332"/>
          </a:xfrm>
          <a:prstGeom prst="rect">
            <a:avLst/>
          </a:prstGeom>
          <a:noFill/>
        </p:spPr>
        <p:txBody>
          <a:bodyPr wrap="square" rtlCol="0">
            <a:spAutoFit/>
          </a:bodyPr>
          <a:lstStyle/>
          <a:p>
            <a:r>
              <a:rPr lang="en-US" dirty="0">
                <a:solidFill>
                  <a:schemeClr val="bg1"/>
                </a:solidFill>
              </a:rPr>
              <a:t>Stack</a:t>
            </a:r>
          </a:p>
        </p:txBody>
      </p:sp>
      <p:sp>
        <p:nvSpPr>
          <p:cNvPr id="46" name="TextBox 45">
            <a:extLst>
              <a:ext uri="{FF2B5EF4-FFF2-40B4-BE49-F238E27FC236}">
                <a16:creationId xmlns:a16="http://schemas.microsoft.com/office/drawing/2014/main" id="{10BF7F98-E3DF-43A0-A41B-936339D1C2DF}"/>
              </a:ext>
            </a:extLst>
          </p:cNvPr>
          <p:cNvSpPr txBox="1"/>
          <p:nvPr/>
        </p:nvSpPr>
        <p:spPr>
          <a:xfrm>
            <a:off x="2643515" y="411076"/>
            <a:ext cx="2167096" cy="369332"/>
          </a:xfrm>
          <a:prstGeom prst="rect">
            <a:avLst/>
          </a:prstGeom>
          <a:noFill/>
        </p:spPr>
        <p:txBody>
          <a:bodyPr wrap="square" rtlCol="0">
            <a:spAutoFit/>
          </a:bodyPr>
          <a:lstStyle/>
          <a:p>
            <a:r>
              <a:rPr lang="en-US" dirty="0" err="1"/>
              <a:t>local_inside_main</a:t>
            </a:r>
            <a:endParaRPr lang="en-US" dirty="0"/>
          </a:p>
        </p:txBody>
      </p:sp>
      <p:cxnSp>
        <p:nvCxnSpPr>
          <p:cNvPr id="47" name="Straight Connector 46">
            <a:extLst>
              <a:ext uri="{FF2B5EF4-FFF2-40B4-BE49-F238E27FC236}">
                <a16:creationId xmlns:a16="http://schemas.microsoft.com/office/drawing/2014/main" id="{0A89D52B-FE9B-4B75-98D9-D4A0A6360AAB}"/>
              </a:ext>
            </a:extLst>
          </p:cNvPr>
          <p:cNvCxnSpPr>
            <a:cxnSpLocks/>
          </p:cNvCxnSpPr>
          <p:nvPr/>
        </p:nvCxnSpPr>
        <p:spPr>
          <a:xfrm flipV="1">
            <a:off x="6036733" y="2163677"/>
            <a:ext cx="5283200" cy="16294"/>
          </a:xfrm>
          <a:prstGeom prst="line">
            <a:avLst/>
          </a:prstGeom>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87084C01-4519-4F60-A2EF-9AA6AA809C83}"/>
              </a:ext>
            </a:extLst>
          </p:cNvPr>
          <p:cNvCxnSpPr>
            <a:cxnSpLocks/>
          </p:cNvCxnSpPr>
          <p:nvPr/>
        </p:nvCxnSpPr>
        <p:spPr>
          <a:xfrm flipV="1">
            <a:off x="6045198" y="3773837"/>
            <a:ext cx="5283200" cy="16294"/>
          </a:xfrm>
          <a:prstGeom prst="line">
            <a:avLst/>
          </a:prstGeom>
        </p:spPr>
        <p:style>
          <a:lnRef idx="1">
            <a:schemeClr val="accent2"/>
          </a:lnRef>
          <a:fillRef idx="0">
            <a:schemeClr val="accent2"/>
          </a:fillRef>
          <a:effectRef idx="0">
            <a:schemeClr val="accent2"/>
          </a:effectRef>
          <a:fontRef idx="minor">
            <a:schemeClr val="tx1"/>
          </a:fontRef>
        </p:style>
      </p:cxnSp>
      <p:cxnSp>
        <p:nvCxnSpPr>
          <p:cNvPr id="49" name="Straight Connector 48">
            <a:extLst>
              <a:ext uri="{FF2B5EF4-FFF2-40B4-BE49-F238E27FC236}">
                <a16:creationId xmlns:a16="http://schemas.microsoft.com/office/drawing/2014/main" id="{90DB29A0-11A6-4B5C-A80C-5FF5E5F8916F}"/>
              </a:ext>
            </a:extLst>
          </p:cNvPr>
          <p:cNvCxnSpPr>
            <a:cxnSpLocks/>
          </p:cNvCxnSpPr>
          <p:nvPr/>
        </p:nvCxnSpPr>
        <p:spPr>
          <a:xfrm flipH="1">
            <a:off x="6057205" y="2179971"/>
            <a:ext cx="38794" cy="1593865"/>
          </a:xfrm>
          <a:prstGeom prst="line">
            <a:avLst/>
          </a:prstGeom>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2F9ACF04-B43C-4D41-BA51-C5D5DDA621CB}"/>
              </a:ext>
            </a:extLst>
          </p:cNvPr>
          <p:cNvCxnSpPr>
            <a:cxnSpLocks/>
          </p:cNvCxnSpPr>
          <p:nvPr/>
        </p:nvCxnSpPr>
        <p:spPr>
          <a:xfrm flipH="1">
            <a:off x="11328398" y="2179971"/>
            <a:ext cx="12007" cy="1593865"/>
          </a:xfrm>
          <a:prstGeom prst="line">
            <a:avLst/>
          </a:prstGeom>
        </p:spPr>
        <p:style>
          <a:lnRef idx="1">
            <a:schemeClr val="accent2"/>
          </a:lnRef>
          <a:fillRef idx="0">
            <a:schemeClr val="accent2"/>
          </a:fillRef>
          <a:effectRef idx="0">
            <a:schemeClr val="accent2"/>
          </a:effectRef>
          <a:fontRef idx="minor">
            <a:schemeClr val="tx1"/>
          </a:fontRef>
        </p:style>
      </p:cxnSp>
      <p:sp>
        <p:nvSpPr>
          <p:cNvPr id="34" name="Rectangle 33">
            <a:extLst>
              <a:ext uri="{FF2B5EF4-FFF2-40B4-BE49-F238E27FC236}">
                <a16:creationId xmlns:a16="http://schemas.microsoft.com/office/drawing/2014/main" id="{97A3A65B-DBC4-4AD3-AD70-82229D159116}"/>
              </a:ext>
            </a:extLst>
          </p:cNvPr>
          <p:cNvSpPr/>
          <p:nvPr/>
        </p:nvSpPr>
        <p:spPr>
          <a:xfrm>
            <a:off x="785928" y="907749"/>
            <a:ext cx="3720879" cy="60774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 local_inside_func</a:t>
            </a:r>
          </a:p>
        </p:txBody>
      </p:sp>
      <p:sp>
        <p:nvSpPr>
          <p:cNvPr id="41" name="TextBox 40">
            <a:extLst>
              <a:ext uri="{FF2B5EF4-FFF2-40B4-BE49-F238E27FC236}">
                <a16:creationId xmlns:a16="http://schemas.microsoft.com/office/drawing/2014/main" id="{118D4493-7EB1-4365-BF57-89F16B9F22D8}"/>
              </a:ext>
            </a:extLst>
          </p:cNvPr>
          <p:cNvSpPr txBox="1"/>
          <p:nvPr/>
        </p:nvSpPr>
        <p:spPr>
          <a:xfrm>
            <a:off x="835025" y="1037271"/>
            <a:ext cx="2111850" cy="369332"/>
          </a:xfrm>
          <a:prstGeom prst="rect">
            <a:avLst/>
          </a:prstGeom>
          <a:noFill/>
          <a:ln>
            <a:solidFill>
              <a:srgbClr val="7030A0"/>
            </a:solidFill>
          </a:ln>
        </p:spPr>
        <p:txBody>
          <a:bodyPr wrap="square" rtlCol="0">
            <a:spAutoFit/>
          </a:bodyPr>
          <a:lstStyle/>
          <a:p>
            <a:r>
              <a:rPr lang="en-US" dirty="0"/>
              <a:t>func()</a:t>
            </a:r>
          </a:p>
        </p:txBody>
      </p:sp>
      <p:sp>
        <p:nvSpPr>
          <p:cNvPr id="39" name="Arrow: Up 38">
            <a:extLst>
              <a:ext uri="{FF2B5EF4-FFF2-40B4-BE49-F238E27FC236}">
                <a16:creationId xmlns:a16="http://schemas.microsoft.com/office/drawing/2014/main" id="{49154CAC-C33A-45D8-9D07-50A028119C35}"/>
              </a:ext>
            </a:extLst>
          </p:cNvPr>
          <p:cNvSpPr/>
          <p:nvPr/>
        </p:nvSpPr>
        <p:spPr>
          <a:xfrm rot="10800000">
            <a:off x="1105429" y="803939"/>
            <a:ext cx="231616" cy="3251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62D69A0-FC3D-4701-A335-B113E9F4D07C}"/>
              </a:ext>
            </a:extLst>
          </p:cNvPr>
          <p:cNvCxnSpPr/>
          <p:nvPr/>
        </p:nvCxnSpPr>
        <p:spPr>
          <a:xfrm>
            <a:off x="5808136" y="2596010"/>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F9E1E83-924B-42F8-B9E1-7CFAD71806EB}"/>
              </a:ext>
            </a:extLst>
          </p:cNvPr>
          <p:cNvCxnSpPr/>
          <p:nvPr/>
        </p:nvCxnSpPr>
        <p:spPr>
          <a:xfrm>
            <a:off x="6248401" y="3070141"/>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F27788E-B2B5-4731-9013-FE3427729BAB}"/>
              </a:ext>
            </a:extLst>
          </p:cNvPr>
          <p:cNvSpPr/>
          <p:nvPr/>
        </p:nvSpPr>
        <p:spPr>
          <a:xfrm>
            <a:off x="762872" y="2972229"/>
            <a:ext cx="3749040" cy="77139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Heap</a:t>
            </a:r>
          </a:p>
        </p:txBody>
      </p:sp>
      <p:sp>
        <p:nvSpPr>
          <p:cNvPr id="59" name="Rectangle 58">
            <a:extLst>
              <a:ext uri="{FF2B5EF4-FFF2-40B4-BE49-F238E27FC236}">
                <a16:creationId xmlns:a16="http://schemas.microsoft.com/office/drawing/2014/main" id="{7982ED7F-117D-4EE7-8882-67C7BBE2C68C}"/>
              </a:ext>
            </a:extLst>
          </p:cNvPr>
          <p:cNvSpPr/>
          <p:nvPr/>
        </p:nvSpPr>
        <p:spPr>
          <a:xfrm>
            <a:off x="3759200" y="3239471"/>
            <a:ext cx="623174" cy="358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a:t>
            </a:r>
          </a:p>
        </p:txBody>
      </p:sp>
      <p:cxnSp>
        <p:nvCxnSpPr>
          <p:cNvPr id="66" name="Connector: Elbow 65">
            <a:extLst>
              <a:ext uri="{FF2B5EF4-FFF2-40B4-BE49-F238E27FC236}">
                <a16:creationId xmlns:a16="http://schemas.microsoft.com/office/drawing/2014/main" id="{27CD87B1-69FB-462E-9116-E28B5734B3A5}"/>
              </a:ext>
            </a:extLst>
          </p:cNvPr>
          <p:cNvCxnSpPr>
            <a:cxnSpLocks/>
          </p:cNvCxnSpPr>
          <p:nvPr/>
        </p:nvCxnSpPr>
        <p:spPr>
          <a:xfrm flipH="1">
            <a:off x="4520377" y="1394793"/>
            <a:ext cx="3363" cy="2094969"/>
          </a:xfrm>
          <a:prstGeom prst="bentConnector4">
            <a:avLst>
              <a:gd name="adj1" fmla="val -15357300"/>
              <a:gd name="adj2" fmla="val 101230"/>
            </a:avLst>
          </a:prstGeom>
          <a:ln>
            <a:solidFill>
              <a:schemeClr val="bg1">
                <a:lumMod val="95000"/>
              </a:schemeClr>
            </a:solidFill>
            <a:tailEnd type="triangle"/>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17" name="Arrow: Up 16">
            <a:extLst>
              <a:ext uri="{FF2B5EF4-FFF2-40B4-BE49-F238E27FC236}">
                <a16:creationId xmlns:a16="http://schemas.microsoft.com/office/drawing/2014/main" id="{A33F622F-0A1C-4915-9936-2BB0DB7132A5}"/>
              </a:ext>
            </a:extLst>
          </p:cNvPr>
          <p:cNvSpPr/>
          <p:nvPr/>
        </p:nvSpPr>
        <p:spPr>
          <a:xfrm>
            <a:off x="1005574" y="2585002"/>
            <a:ext cx="289560" cy="522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FAA58652-5E9A-4B67-AECD-0AF40C4270A4}"/>
              </a:ext>
            </a:extLst>
          </p:cNvPr>
          <p:cNvSpPr/>
          <p:nvPr/>
        </p:nvSpPr>
        <p:spPr>
          <a:xfrm rot="10800000">
            <a:off x="1629013" y="1401299"/>
            <a:ext cx="289560" cy="5224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F7A5F34C-6D16-4910-8F61-9C705BAC15B0}"/>
              </a:ext>
            </a:extLst>
          </p:cNvPr>
          <p:cNvSpPr/>
          <p:nvPr/>
        </p:nvSpPr>
        <p:spPr>
          <a:xfrm>
            <a:off x="5584376" y="3897934"/>
            <a:ext cx="531997" cy="31345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D1E5FF6B-8972-429A-9CD8-7532A72AF953}"/>
              </a:ext>
            </a:extLst>
          </p:cNvPr>
          <p:cNvSpPr/>
          <p:nvPr/>
        </p:nvSpPr>
        <p:spPr>
          <a:xfrm>
            <a:off x="762872" y="31332"/>
            <a:ext cx="3749040" cy="45180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Command Line Arguments</a:t>
            </a:r>
          </a:p>
        </p:txBody>
      </p:sp>
      <p:sp>
        <p:nvSpPr>
          <p:cNvPr id="79" name="Rectangle 78">
            <a:extLst>
              <a:ext uri="{FF2B5EF4-FFF2-40B4-BE49-F238E27FC236}">
                <a16:creationId xmlns:a16="http://schemas.microsoft.com/office/drawing/2014/main" id="{B731522D-3658-49E5-91DD-3C5CCDC8C18A}"/>
              </a:ext>
            </a:extLst>
          </p:cNvPr>
          <p:cNvSpPr/>
          <p:nvPr/>
        </p:nvSpPr>
        <p:spPr>
          <a:xfrm>
            <a:off x="835025" y="89573"/>
            <a:ext cx="1083548" cy="345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Argv</a:t>
            </a:r>
            <a:r>
              <a:rPr lang="en-US" dirty="0"/>
              <a:t>[0]</a:t>
            </a:r>
          </a:p>
        </p:txBody>
      </p:sp>
      <p:sp>
        <p:nvSpPr>
          <p:cNvPr id="80" name="Rectangle 79">
            <a:extLst>
              <a:ext uri="{FF2B5EF4-FFF2-40B4-BE49-F238E27FC236}">
                <a16:creationId xmlns:a16="http://schemas.microsoft.com/office/drawing/2014/main" id="{2F23CD1F-D04B-4BB7-BF9F-30064EE4F31F}"/>
              </a:ext>
            </a:extLst>
          </p:cNvPr>
          <p:cNvSpPr/>
          <p:nvPr/>
        </p:nvSpPr>
        <p:spPr>
          <a:xfrm>
            <a:off x="1973819" y="89573"/>
            <a:ext cx="1083548" cy="345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Argv</a:t>
            </a:r>
            <a:r>
              <a:rPr lang="en-US" dirty="0"/>
              <a:t>[1]</a:t>
            </a:r>
          </a:p>
        </p:txBody>
      </p:sp>
      <p:sp>
        <p:nvSpPr>
          <p:cNvPr id="81" name="Rectangle 80">
            <a:extLst>
              <a:ext uri="{FF2B5EF4-FFF2-40B4-BE49-F238E27FC236}">
                <a16:creationId xmlns:a16="http://schemas.microsoft.com/office/drawing/2014/main" id="{133D47DB-6E45-4763-A89E-D45591443483}"/>
              </a:ext>
            </a:extLst>
          </p:cNvPr>
          <p:cNvSpPr/>
          <p:nvPr/>
        </p:nvSpPr>
        <p:spPr>
          <a:xfrm>
            <a:off x="3312334" y="71718"/>
            <a:ext cx="1083548" cy="345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t>Argv</a:t>
            </a:r>
            <a:r>
              <a:rPr lang="en-US" dirty="0"/>
              <a:t>[n]</a:t>
            </a:r>
          </a:p>
        </p:txBody>
      </p:sp>
      <p:sp>
        <p:nvSpPr>
          <p:cNvPr id="82" name="Rectangle 81">
            <a:extLst>
              <a:ext uri="{FF2B5EF4-FFF2-40B4-BE49-F238E27FC236}">
                <a16:creationId xmlns:a16="http://schemas.microsoft.com/office/drawing/2014/main" id="{6857E649-C5E0-40F7-8083-143D4CA19392}"/>
              </a:ext>
            </a:extLst>
          </p:cNvPr>
          <p:cNvSpPr/>
          <p:nvPr/>
        </p:nvSpPr>
        <p:spPr>
          <a:xfrm>
            <a:off x="3504689" y="1210831"/>
            <a:ext cx="923843" cy="369332"/>
          </a:xfrm>
          <a:prstGeom prst="rect">
            <a:avLst/>
          </a:prstGeom>
        </p:spPr>
        <p:txBody>
          <a:bodyPr wrap="none">
            <a:spAutoFit/>
          </a:bodyPr>
          <a:lstStyle/>
          <a:p>
            <a:pPr algn="r"/>
            <a:r>
              <a:rPr lang="en-US" dirty="0"/>
              <a:t> pointer</a:t>
            </a:r>
          </a:p>
        </p:txBody>
      </p:sp>
      <p:cxnSp>
        <p:nvCxnSpPr>
          <p:cNvPr id="51" name="Straight Arrow Connector 50">
            <a:extLst>
              <a:ext uri="{FF2B5EF4-FFF2-40B4-BE49-F238E27FC236}">
                <a16:creationId xmlns:a16="http://schemas.microsoft.com/office/drawing/2014/main" id="{716B54EC-3863-4FE7-86AF-0C3961EFB86E}"/>
              </a:ext>
            </a:extLst>
          </p:cNvPr>
          <p:cNvCxnSpPr/>
          <p:nvPr/>
        </p:nvCxnSpPr>
        <p:spPr>
          <a:xfrm>
            <a:off x="6400803" y="4814268"/>
            <a:ext cx="592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8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8.33333E-7 -4.44444E-6 L 8.33333E-7 0.25 " pathEditMode="relative" rAng="0" ptsTypes="AA">
                                      <p:cBhvr>
                                        <p:cTn id="14" dur="2000" fill="hold"/>
                                        <p:tgtEl>
                                          <p:spTgt spid="25"/>
                                        </p:tgtEl>
                                        <p:attrNameLst>
                                          <p:attrName>ppt_x</p:attrName>
                                          <p:attrName>ppt_y</p:attrName>
                                        </p:attrNameLst>
                                      </p:cBhvr>
                                      <p:rCtr x="0" y="12500"/>
                                    </p:animMotion>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randombar(horizontal)">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randombar(horizontal)">
                                      <p:cBhvr>
                                        <p:cTn id="43" dur="500"/>
                                        <p:tgtEl>
                                          <p:spTgt spid="9"/>
                                        </p:tgtEl>
                                      </p:cBhvr>
                                    </p:animEffect>
                                  </p:childTnLst>
                                </p:cTn>
                              </p:par>
                              <p:par>
                                <p:cTn id="44" presetID="14" presetClass="entr" presetSubtype="1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randombar(horizontal)">
                                      <p:cBhvr>
                                        <p:cTn id="46" dur="500"/>
                                        <p:tgtEl>
                                          <p:spTgt spid="6"/>
                                        </p:tgtEl>
                                      </p:cBhvr>
                                    </p:animEffect>
                                  </p:childTnLst>
                                </p:cTn>
                              </p:par>
                              <p:par>
                                <p:cTn id="47" presetID="14" presetClass="entr" presetSubtype="1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randombar(horizontal)">
                                      <p:cBhvr>
                                        <p:cTn id="49" dur="500"/>
                                        <p:tgtEl>
                                          <p:spTgt spid="43"/>
                                        </p:tgtEl>
                                      </p:cBhvr>
                                    </p:animEffect>
                                  </p:childTnLst>
                                </p:cTn>
                              </p:par>
                              <p:par>
                                <p:cTn id="50" presetID="14" presetClass="entr" presetSubtype="1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4" presetClass="entr" presetSubtype="10" fill="hold"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randombar(horizontal)">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randombar(horizontal)">
                                      <p:cBhvr>
                                        <p:cTn id="80" dur="500"/>
                                        <p:tgtEl>
                                          <p:spTgt spid="51"/>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randombar(horizontal)">
                                      <p:cBhvr>
                                        <p:cTn id="85" dur="500"/>
                                        <p:tgtEl>
                                          <p:spTgt spid="49"/>
                                        </p:tgtEl>
                                      </p:cBhvr>
                                    </p:animEffect>
                                  </p:childTnLst>
                                </p:cTn>
                              </p:par>
                              <p:par>
                                <p:cTn id="86" presetID="14" presetClass="entr" presetSubtype="10" fill="hold"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randombar(horizontal)">
                                      <p:cBhvr>
                                        <p:cTn id="88" dur="500"/>
                                        <p:tgtEl>
                                          <p:spTgt spid="47"/>
                                        </p:tgtEl>
                                      </p:cBhvr>
                                    </p:animEffect>
                                  </p:childTnLst>
                                </p:cTn>
                              </p:par>
                              <p:par>
                                <p:cTn id="89" presetID="14" presetClass="entr" presetSubtype="1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randombar(horizontal)">
                                      <p:cBhvr>
                                        <p:cTn id="91" dur="500"/>
                                        <p:tgtEl>
                                          <p:spTgt spid="48"/>
                                        </p:tgtEl>
                                      </p:cBhvr>
                                    </p:animEffect>
                                  </p:childTnLst>
                                </p:cTn>
                              </p:par>
                              <p:par>
                                <p:cTn id="92" presetID="1" presetClass="entr" presetSubtype="0"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childTnLst>
                                </p:cTn>
                              </p:par>
                              <p:par>
                                <p:cTn id="94" presetID="14" presetClass="entr" presetSubtype="10" fill="hold"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randombar(horizontal)">
                                      <p:cBhvr>
                                        <p:cTn id="96" dur="500"/>
                                        <p:tgtEl>
                                          <p:spTgt spid="50"/>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nodeType="click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randombar(horizontal)">
                                      <p:cBhvr>
                                        <p:cTn id="101" dur="500"/>
                                        <p:tgtEl>
                                          <p:spTgt spid="5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4" presetClass="entr" presetSubtype="10" fill="hold" nodeType="click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randombar(horizontal)">
                                      <p:cBhvr>
                                        <p:cTn id="110" dur="500"/>
                                        <p:tgtEl>
                                          <p:spTgt spid="58"/>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8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0"/>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5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66"/>
                                        </p:tgtEl>
                                        <p:attrNameLst>
                                          <p:attrName>style.visibility</p:attrName>
                                        </p:attrNameLst>
                                      </p:cBhvr>
                                      <p:to>
                                        <p:strVal val="visible"/>
                                      </p:to>
                                    </p:set>
                                    <p:animEffect transition="in" filter="fade">
                                      <p:cBhvr>
                                        <p:cTn id="132" dur="500"/>
                                        <p:tgtEl>
                                          <p:spTgt spid="6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7"/>
                                        </p:tgtEl>
                                        <p:attrNameLst>
                                          <p:attrName>style.visibility</p:attrName>
                                        </p:attrNameLst>
                                      </p:cBhvr>
                                      <p:to>
                                        <p:strVal val="visible"/>
                                      </p:to>
                                    </p:set>
                                    <p:animEffect transition="in" filter="wipe(down)">
                                      <p:cBhvr>
                                        <p:cTn id="137" dur="500"/>
                                        <p:tgtEl>
                                          <p:spTgt spid="1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38"/>
                                        </p:tgtEl>
                                        <p:attrNameLst>
                                          <p:attrName>style.visibility</p:attrName>
                                        </p:attrNameLst>
                                      </p:cBhvr>
                                      <p:to>
                                        <p:strVal val="visible"/>
                                      </p:to>
                                    </p:set>
                                    <p:animEffect transition="in" filter="wipe(down)">
                                      <p:cBhvr>
                                        <p:cTn id="140" dur="500"/>
                                        <p:tgtEl>
                                          <p:spTgt spid="38"/>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7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animBg="1"/>
      <p:bldP spid="28" grpId="0" animBg="1"/>
      <p:bldP spid="25" grpId="0" animBg="1"/>
      <p:bldP spid="25" grpId="1" animBg="1"/>
      <p:bldP spid="36" grpId="0"/>
      <p:bldP spid="42" grpId="0"/>
      <p:bldP spid="14" grpId="0" animBg="1"/>
      <p:bldP spid="37" grpId="0" animBg="1"/>
      <p:bldP spid="15" grpId="0" animBg="1"/>
      <p:bldP spid="45" grpId="0"/>
      <p:bldP spid="46" grpId="0"/>
      <p:bldP spid="34" grpId="0" animBg="1"/>
      <p:bldP spid="41" grpId="0" animBg="1"/>
      <p:bldP spid="39" grpId="0" animBg="1"/>
      <p:bldP spid="30" grpId="0" animBg="1"/>
      <p:bldP spid="59" grpId="0" animBg="1"/>
      <p:bldP spid="17" grpId="0" animBg="1"/>
      <p:bldP spid="38" grpId="0" animBg="1"/>
      <p:bldP spid="77" grpId="0" animBg="1"/>
      <p:bldP spid="78" grpId="0" animBg="1"/>
      <p:bldP spid="79" grpId="0" animBg="1"/>
      <p:bldP spid="80" grpId="0" animBg="1"/>
      <p:bldP spid="81" grpId="0" animBg="1"/>
      <p:bldP spid="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EC8C-238A-45FF-B394-4992DBB4EB8A}"/>
              </a:ext>
            </a:extLst>
          </p:cNvPr>
          <p:cNvSpPr>
            <a:spLocks noGrp="1"/>
          </p:cNvSpPr>
          <p:nvPr>
            <p:ph type="title"/>
          </p:nvPr>
        </p:nvSpPr>
        <p:spPr>
          <a:xfrm>
            <a:off x="0" y="0"/>
            <a:ext cx="10515600" cy="1325563"/>
          </a:xfrm>
        </p:spPr>
        <p:txBody>
          <a:bodyPr/>
          <a:lstStyle/>
          <a:p>
            <a:r>
              <a:rPr lang="en-US" b="1" dirty="0">
                <a:latin typeface="Avenir Next LT Pro" panose="020B0504020202020204" pitchFamily="34" charset="0"/>
              </a:rPr>
              <a:t>How I connect to GPU cards</a:t>
            </a:r>
          </a:p>
        </p:txBody>
      </p:sp>
      <p:sp>
        <p:nvSpPr>
          <p:cNvPr id="3" name="Content Placeholder 2">
            <a:extLst>
              <a:ext uri="{FF2B5EF4-FFF2-40B4-BE49-F238E27FC236}">
                <a16:creationId xmlns:a16="http://schemas.microsoft.com/office/drawing/2014/main" id="{F35978E2-5704-4C6B-BBAC-276DE8DB51B9}"/>
              </a:ext>
            </a:extLst>
          </p:cNvPr>
          <p:cNvSpPr>
            <a:spLocks noGrp="1"/>
          </p:cNvSpPr>
          <p:nvPr>
            <p:ph idx="1"/>
          </p:nvPr>
        </p:nvSpPr>
        <p:spPr/>
        <p:txBody>
          <a:bodyPr/>
          <a:lstStyle/>
          <a:p>
            <a:r>
              <a:rPr lang="en-US" dirty="0">
                <a:latin typeface="Avenir Next LT Pro" panose="020B0504020202020204" pitchFamily="34" charset="0"/>
              </a:rPr>
              <a:t>CSE has 20 nodes that have recent GPU’s installed in them, which are available via the “</a:t>
            </a:r>
            <a:r>
              <a:rPr lang="en-US" dirty="0" err="1">
                <a:latin typeface="Avenir Next LT Pro" panose="020B0504020202020204" pitchFamily="34" charset="0"/>
              </a:rPr>
              <a:t>devgpu</a:t>
            </a:r>
            <a:r>
              <a:rPr lang="en-US" dirty="0">
                <a:latin typeface="Avenir Next LT Pro" panose="020B0504020202020204" pitchFamily="34" charset="0"/>
              </a:rPr>
              <a:t>” partition. Which I used to compile and run my CUDA program</a:t>
            </a:r>
          </a:p>
          <a:p>
            <a:r>
              <a:rPr lang="en-US" dirty="0">
                <a:latin typeface="Avenir Next LT Pro" panose="020B0504020202020204" pitchFamily="34" charset="0"/>
              </a:rPr>
              <a:t>Load the CUDA module on the node I assigned: </a:t>
            </a:r>
          </a:p>
          <a:p>
            <a:pPr marL="0" indent="0">
              <a:buNone/>
            </a:pPr>
            <a:endParaRPr lang="en-US" dirty="0">
              <a:latin typeface="Avenir Next LT Pro" panose="020B0504020202020204" pitchFamily="34" charset="0"/>
            </a:endParaRPr>
          </a:p>
          <a:p>
            <a:r>
              <a:rPr lang="en-US" dirty="0">
                <a:latin typeface="Avenir Next LT Pro" panose="020B0504020202020204" pitchFamily="34" charset="0"/>
              </a:rPr>
              <a:t>There is an executable name </a:t>
            </a:r>
            <a:r>
              <a:rPr lang="en-US" dirty="0" err="1">
                <a:latin typeface="Avenir Next LT Pro" panose="020B0504020202020204" pitchFamily="34" charset="0"/>
              </a:rPr>
              <a:t>deviceQuery</a:t>
            </a:r>
            <a:r>
              <a:rPr lang="en-US" dirty="0">
                <a:latin typeface="Avenir Next LT Pro" panose="020B0504020202020204" pitchFamily="34" charset="0"/>
              </a:rPr>
              <a:t> that we can run which will tell you all about the card</a:t>
            </a:r>
          </a:p>
        </p:txBody>
      </p:sp>
      <p:pic>
        <p:nvPicPr>
          <p:cNvPr id="4" name="Picture 3">
            <a:extLst>
              <a:ext uri="{FF2B5EF4-FFF2-40B4-BE49-F238E27FC236}">
                <a16:creationId xmlns:a16="http://schemas.microsoft.com/office/drawing/2014/main" id="{9D169DE8-8628-43E1-BBE2-413E30F424E2}"/>
              </a:ext>
            </a:extLst>
          </p:cNvPr>
          <p:cNvPicPr>
            <a:picLocks noChangeAspect="1"/>
          </p:cNvPicPr>
          <p:nvPr/>
        </p:nvPicPr>
        <p:blipFill>
          <a:blip r:embed="rId2"/>
          <a:stretch>
            <a:fillRect/>
          </a:stretch>
        </p:blipFill>
        <p:spPr>
          <a:xfrm>
            <a:off x="1433512" y="3595687"/>
            <a:ext cx="5467350" cy="266700"/>
          </a:xfrm>
          <a:prstGeom prst="rect">
            <a:avLst/>
          </a:prstGeom>
        </p:spPr>
      </p:pic>
      <p:pic>
        <p:nvPicPr>
          <p:cNvPr id="5" name="Picture 4">
            <a:extLst>
              <a:ext uri="{FF2B5EF4-FFF2-40B4-BE49-F238E27FC236}">
                <a16:creationId xmlns:a16="http://schemas.microsoft.com/office/drawing/2014/main" id="{37C7855C-B630-4F04-95A9-280614ED7710}"/>
              </a:ext>
            </a:extLst>
          </p:cNvPr>
          <p:cNvPicPr>
            <a:picLocks noChangeAspect="1"/>
          </p:cNvPicPr>
          <p:nvPr/>
        </p:nvPicPr>
        <p:blipFill>
          <a:blip r:embed="rId3"/>
          <a:stretch>
            <a:fillRect/>
          </a:stretch>
        </p:blipFill>
        <p:spPr>
          <a:xfrm>
            <a:off x="1433512" y="4914900"/>
            <a:ext cx="4124325" cy="209550"/>
          </a:xfrm>
          <a:prstGeom prst="rect">
            <a:avLst/>
          </a:prstGeom>
        </p:spPr>
      </p:pic>
      <p:cxnSp>
        <p:nvCxnSpPr>
          <p:cNvPr id="6" name="Straight Connector 5">
            <a:extLst>
              <a:ext uri="{FF2B5EF4-FFF2-40B4-BE49-F238E27FC236}">
                <a16:creationId xmlns:a16="http://schemas.microsoft.com/office/drawing/2014/main" id="{7AC05B47-75AD-4B0E-B06B-91B840DBE862}"/>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589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EABF-794F-4D68-9C31-1C27646E4F89}"/>
              </a:ext>
            </a:extLst>
          </p:cNvPr>
          <p:cNvSpPr>
            <a:spLocks noGrp="1"/>
          </p:cNvSpPr>
          <p:nvPr>
            <p:ph type="title"/>
          </p:nvPr>
        </p:nvSpPr>
        <p:spPr>
          <a:xfrm>
            <a:off x="0" y="0"/>
            <a:ext cx="10515600" cy="1325563"/>
          </a:xfrm>
        </p:spPr>
        <p:txBody>
          <a:bodyPr/>
          <a:lstStyle/>
          <a:p>
            <a:r>
              <a:rPr lang="en-US" b="1" dirty="0">
                <a:latin typeface="Avenir Next LT Pro" panose="020B0504020202020204" pitchFamily="34" charset="0"/>
              </a:rPr>
              <a:t>Compiling a CUDA program</a:t>
            </a:r>
          </a:p>
        </p:txBody>
      </p:sp>
      <p:sp>
        <p:nvSpPr>
          <p:cNvPr id="3" name="Content Placeholder 2">
            <a:extLst>
              <a:ext uri="{FF2B5EF4-FFF2-40B4-BE49-F238E27FC236}">
                <a16:creationId xmlns:a16="http://schemas.microsoft.com/office/drawing/2014/main" id="{5560D708-D502-456E-86F5-91C170C70F37}"/>
              </a:ext>
            </a:extLst>
          </p:cNvPr>
          <p:cNvSpPr>
            <a:spLocks noGrp="1"/>
          </p:cNvSpPr>
          <p:nvPr>
            <p:ph idx="1"/>
          </p:nvPr>
        </p:nvSpPr>
        <p:spPr/>
        <p:txBody>
          <a:bodyPr/>
          <a:lstStyle/>
          <a:p>
            <a:r>
              <a:rPr lang="en-US" dirty="0">
                <a:latin typeface="Avenir Next LT Pro" panose="020B0504020202020204" pitchFamily="34" charset="0"/>
              </a:rPr>
              <a:t>1) Open a new document and write your program and save it with .cu extension</a:t>
            </a:r>
          </a:p>
          <a:p>
            <a:r>
              <a:rPr lang="en-US" dirty="0">
                <a:latin typeface="Avenir Next LT Pro" panose="020B0504020202020204" pitchFamily="34" charset="0"/>
              </a:rPr>
              <a:t>2) compile it with:</a:t>
            </a:r>
          </a:p>
          <a:p>
            <a:pPr lvl="1"/>
            <a:r>
              <a:rPr lang="en-US" dirty="0" err="1">
                <a:latin typeface="Avenir Next LT Pro" panose="020B0504020202020204" pitchFamily="34" charset="0"/>
              </a:rPr>
              <a:t>nvcc</a:t>
            </a:r>
            <a:r>
              <a:rPr lang="en-US" dirty="0">
                <a:latin typeface="Avenir Next LT Pro" panose="020B0504020202020204" pitchFamily="34" charset="0"/>
              </a:rPr>
              <a:t> [file_name.cu]-o [</a:t>
            </a:r>
            <a:r>
              <a:rPr lang="en-US" dirty="0" err="1">
                <a:latin typeface="Avenir Next LT Pro" panose="020B0504020202020204" pitchFamily="34" charset="0"/>
              </a:rPr>
              <a:t>output_executable_filename</a:t>
            </a:r>
            <a:r>
              <a:rPr lang="en-US" dirty="0">
                <a:latin typeface="Avenir Next LT Pro" panose="020B0504020202020204" pitchFamily="34" charset="0"/>
              </a:rPr>
              <a:t>]</a:t>
            </a:r>
          </a:p>
          <a:p>
            <a:pPr lvl="1"/>
            <a:r>
              <a:rPr lang="en-US" dirty="0">
                <a:latin typeface="Avenir Next LT Pro" panose="020B0504020202020204" pitchFamily="34" charset="0"/>
              </a:rPr>
              <a:t> </a:t>
            </a:r>
            <a:r>
              <a:rPr lang="en-US" dirty="0" err="1">
                <a:latin typeface="Avenir Next LT Pro" panose="020B0504020202020204" pitchFamily="34" charset="0"/>
              </a:rPr>
              <a:t>nvcc</a:t>
            </a:r>
            <a:r>
              <a:rPr lang="en-US" dirty="0">
                <a:latin typeface="Avenir Next LT Pro" panose="020B0504020202020204" pitchFamily="34" charset="0"/>
              </a:rPr>
              <a:t> test.cu -o test</a:t>
            </a:r>
          </a:p>
          <a:p>
            <a:r>
              <a:rPr lang="en-US" dirty="0">
                <a:latin typeface="Avenir Next LT Pro" panose="020B0504020202020204" pitchFamily="34" charset="0"/>
              </a:rPr>
              <a:t>3) Run CUDA program:</a:t>
            </a:r>
          </a:p>
          <a:p>
            <a:pPr lvl="1"/>
            <a:r>
              <a:rPr lang="en-US" dirty="0">
                <a:latin typeface="Avenir Next LT Pro" panose="020B0504020202020204" pitchFamily="34" charset="0"/>
              </a:rPr>
              <a:t>./</a:t>
            </a:r>
            <a:r>
              <a:rPr lang="en-US" dirty="0" err="1">
                <a:latin typeface="Avenir Next LT Pro" panose="020B0504020202020204" pitchFamily="34" charset="0"/>
              </a:rPr>
              <a:t>output_executable_filename</a:t>
            </a:r>
            <a:endParaRPr lang="en-US" dirty="0">
              <a:latin typeface="Avenir Next LT Pro" panose="020B0504020202020204" pitchFamily="34" charset="0"/>
            </a:endParaRPr>
          </a:p>
          <a:p>
            <a:pPr marL="457200" lvl="1" indent="0">
              <a:buNone/>
            </a:pPr>
            <a:endParaRPr lang="en-US" dirty="0">
              <a:latin typeface="Avenir Next LT Pro" panose="020B0504020202020204" pitchFamily="34" charset="0"/>
            </a:endParaRPr>
          </a:p>
          <a:p>
            <a:pPr marL="457200" lvl="1" indent="0">
              <a:buNone/>
            </a:pPr>
            <a:endParaRPr lang="en-US" dirty="0">
              <a:latin typeface="Avenir Next LT Pro" panose="020B0504020202020204" pitchFamily="34" charset="0"/>
            </a:endParaRPr>
          </a:p>
        </p:txBody>
      </p:sp>
      <p:cxnSp>
        <p:nvCxnSpPr>
          <p:cNvPr id="4" name="Straight Connector 3">
            <a:extLst>
              <a:ext uri="{FF2B5EF4-FFF2-40B4-BE49-F238E27FC236}">
                <a16:creationId xmlns:a16="http://schemas.microsoft.com/office/drawing/2014/main" id="{BE660B2E-59E7-44D6-AE77-D9B174DCB43F}"/>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07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7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335EC-D8FC-4689-ABF2-0034D8047BB9}"/>
              </a:ext>
            </a:extLst>
          </p:cNvPr>
          <p:cNvSpPr>
            <a:spLocks noGrp="1"/>
          </p:cNvSpPr>
          <p:nvPr>
            <p:ph type="title"/>
          </p:nvPr>
        </p:nvSpPr>
        <p:spPr>
          <a:xfrm>
            <a:off x="838200" y="585216"/>
            <a:ext cx="10515600" cy="1325563"/>
          </a:xfrm>
        </p:spPr>
        <p:txBody>
          <a:bodyPr>
            <a:normAutofit/>
          </a:bodyPr>
          <a:lstStyle/>
          <a:p>
            <a:r>
              <a:rPr lang="en-US" dirty="0">
                <a:solidFill>
                  <a:schemeClr val="bg1"/>
                </a:solidFill>
                <a:latin typeface="Avenir Next LT Pro" panose="020B0504020202020204" pitchFamily="34" charset="0"/>
              </a:rPr>
              <a:t>Moore’s Law </a:t>
            </a:r>
          </a:p>
        </p:txBody>
      </p:sp>
      <p:sp>
        <p:nvSpPr>
          <p:cNvPr id="3" name="Content Placeholder 2">
            <a:extLst>
              <a:ext uri="{FF2B5EF4-FFF2-40B4-BE49-F238E27FC236}">
                <a16:creationId xmlns:a16="http://schemas.microsoft.com/office/drawing/2014/main" id="{81FDE354-6816-4D71-9A8C-C1E6568AE76F}"/>
              </a:ext>
            </a:extLst>
          </p:cNvPr>
          <p:cNvSpPr>
            <a:spLocks noGrp="1"/>
          </p:cNvSpPr>
          <p:nvPr>
            <p:ph idx="1"/>
          </p:nvPr>
        </p:nvSpPr>
        <p:spPr>
          <a:xfrm>
            <a:off x="7546848" y="2516777"/>
            <a:ext cx="3803904" cy="3660185"/>
          </a:xfrm>
        </p:spPr>
        <p:txBody>
          <a:bodyPr anchor="ctr">
            <a:normAutofit fontScale="55000" lnSpcReduction="20000"/>
          </a:bodyPr>
          <a:lstStyle/>
          <a:p>
            <a:pPr marL="0" indent="0">
              <a:buNone/>
            </a:pPr>
            <a:r>
              <a:rPr lang="en-US" sz="3600" dirty="0">
                <a:latin typeface="Avenir Next LT Pro" panose="020B0504020202020204" pitchFamily="34" charset="0"/>
              </a:rPr>
              <a:t>“The complexity for minimum component costs has increased at a rate of roughly a factor or two per year.”</a:t>
            </a:r>
          </a:p>
          <a:p>
            <a:pPr marL="0" indent="0">
              <a:buNone/>
            </a:pPr>
            <a:endParaRPr lang="en-US" sz="3600" dirty="0">
              <a:latin typeface="Avenir Next LT Pro" panose="020B0504020202020204" pitchFamily="34" charset="0"/>
            </a:endParaRPr>
          </a:p>
          <a:p>
            <a:pPr marL="0" indent="0">
              <a:buNone/>
            </a:pPr>
            <a:r>
              <a:rPr lang="en-US" sz="3600" dirty="0">
                <a:latin typeface="Avenir Next LT Pro" panose="020B0504020202020204" pitchFamily="34" charset="0"/>
              </a:rPr>
              <a:t>“Certainly over the short term this rate can be expected to continue, if not to increase. Over the longer term, the rate of increase is a bit more uncertain, although there is no reason to believe it will not remain nearly constant for at least 10 years.”</a:t>
            </a:r>
          </a:p>
        </p:txBody>
      </p:sp>
      <p:sp>
        <p:nvSpPr>
          <p:cNvPr id="18" name="Rectangle 17">
            <a:extLst>
              <a:ext uri="{FF2B5EF4-FFF2-40B4-BE49-F238E27FC236}">
                <a16:creationId xmlns:a16="http://schemas.microsoft.com/office/drawing/2014/main" id="{153FCA69-63B4-4976-9CE9-A3EE92D44000}"/>
              </a:ext>
            </a:extLst>
          </p:cNvPr>
          <p:cNvSpPr/>
          <p:nvPr/>
        </p:nvSpPr>
        <p:spPr>
          <a:xfrm>
            <a:off x="8386217" y="5967620"/>
            <a:ext cx="3360215" cy="261610"/>
          </a:xfrm>
          <a:prstGeom prst="rect">
            <a:avLst/>
          </a:prstGeom>
        </p:spPr>
        <p:txBody>
          <a:bodyPr wrap="none">
            <a:spAutoFit/>
          </a:bodyPr>
          <a:lstStyle/>
          <a:p>
            <a:r>
              <a:rPr lang="en-US" sz="1100" dirty="0">
                <a:latin typeface="Avenir Next LT Pro" panose="020B0504020202020204" pitchFamily="34" charset="0"/>
              </a:rPr>
              <a:t>Electronics, Volume 38, Number 8, April 19, 1965</a:t>
            </a:r>
          </a:p>
        </p:txBody>
      </p:sp>
      <p:pic>
        <p:nvPicPr>
          <p:cNvPr id="20" name="Picture 4" descr="Moore's Law: Number of transistors on chip double every 18 months. |  Download Scientific Diagram">
            <a:extLst>
              <a:ext uri="{FF2B5EF4-FFF2-40B4-BE49-F238E27FC236}">
                <a16:creationId xmlns:a16="http://schemas.microsoft.com/office/drawing/2014/main" id="{AC790778-13F1-4196-B891-6913E7124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87" y="2272284"/>
            <a:ext cx="6477000" cy="40005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717904D-76F1-4747-BE9E-FC89B7AA0270}"/>
              </a:ext>
            </a:extLst>
          </p:cNvPr>
          <p:cNvCxnSpPr>
            <a:cxnSpLocks/>
          </p:cNvCxnSpPr>
          <p:nvPr/>
        </p:nvCxnSpPr>
        <p:spPr>
          <a:xfrm>
            <a:off x="33960" y="153144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708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Text&#10;&#10;Description automatically generated">
            <a:extLst>
              <a:ext uri="{FF2B5EF4-FFF2-40B4-BE49-F238E27FC236}">
                <a16:creationId xmlns:a16="http://schemas.microsoft.com/office/drawing/2014/main" id="{2F640A90-1648-4CD7-846B-7495371C5FD4}"/>
              </a:ext>
            </a:extLst>
          </p:cNvPr>
          <p:cNvPicPr>
            <a:picLocks noChangeAspect="1"/>
          </p:cNvPicPr>
          <p:nvPr/>
        </p:nvPicPr>
        <p:blipFill>
          <a:blip r:embed="rId4"/>
          <a:stretch>
            <a:fillRect/>
          </a:stretch>
        </p:blipFill>
        <p:spPr>
          <a:xfrm>
            <a:off x="1028700" y="2933700"/>
            <a:ext cx="4775200" cy="3035300"/>
          </a:xfrm>
          <a:prstGeom prst="rect">
            <a:avLst/>
          </a:prstGeom>
        </p:spPr>
      </p:pic>
      <p:pic>
        <p:nvPicPr>
          <p:cNvPr id="4" name="Picture 3" descr="Text&#10;&#10;Description automatically generated">
            <a:extLst>
              <a:ext uri="{FF2B5EF4-FFF2-40B4-BE49-F238E27FC236}">
                <a16:creationId xmlns:a16="http://schemas.microsoft.com/office/drawing/2014/main" id="{271C3106-C601-475D-9B06-8718A453ECC0}"/>
              </a:ext>
            </a:extLst>
          </p:cNvPr>
          <p:cNvPicPr>
            <a:picLocks noChangeAspect="1"/>
          </p:cNvPicPr>
          <p:nvPr/>
        </p:nvPicPr>
        <p:blipFill>
          <a:blip r:embed="rId5"/>
          <a:stretch>
            <a:fillRect/>
          </a:stretch>
        </p:blipFill>
        <p:spPr>
          <a:xfrm>
            <a:off x="5880100" y="2933700"/>
            <a:ext cx="5245100" cy="2235200"/>
          </a:xfrm>
          <a:prstGeom prst="rect">
            <a:avLst/>
          </a:prstGeom>
        </p:spPr>
      </p:pic>
      <p:pic>
        <p:nvPicPr>
          <p:cNvPr id="8" name="Content Placeholder 7">
            <a:extLst>
              <a:ext uri="{FF2B5EF4-FFF2-40B4-BE49-F238E27FC236}">
                <a16:creationId xmlns:a16="http://schemas.microsoft.com/office/drawing/2014/main" id="{9FB6C52C-C61F-42C4-B8B1-55D3A707EFF5}"/>
              </a:ext>
            </a:extLst>
          </p:cNvPr>
          <p:cNvPicPr>
            <a:picLocks noGrp="1" noChangeAspect="1"/>
          </p:cNvPicPr>
          <p:nvPr>
            <p:ph idx="1"/>
          </p:nvPr>
        </p:nvPicPr>
        <p:blipFill>
          <a:blip r:embed="rId6"/>
          <a:stretch>
            <a:fillRect/>
          </a:stretch>
        </p:blipFill>
        <p:spPr>
          <a:xfrm>
            <a:off x="5880100" y="5232400"/>
            <a:ext cx="5245100" cy="723900"/>
          </a:xfrm>
          <a:prstGeom prst="rect">
            <a:avLst/>
          </a:prstGeom>
        </p:spPr>
      </p:pic>
      <p:sp>
        <p:nvSpPr>
          <p:cNvPr id="2" name="Title 1">
            <a:extLst>
              <a:ext uri="{FF2B5EF4-FFF2-40B4-BE49-F238E27FC236}">
                <a16:creationId xmlns:a16="http://schemas.microsoft.com/office/drawing/2014/main" id="{009D16E9-4943-49FD-96AC-192BCFBE8C52}"/>
              </a:ext>
            </a:extLst>
          </p:cNvPr>
          <p:cNvSpPr>
            <a:spLocks noGrp="1"/>
          </p:cNvSpPr>
          <p:nvPr>
            <p:ph type="title"/>
          </p:nvPr>
        </p:nvSpPr>
        <p:spPr>
          <a:xfrm>
            <a:off x="1179226" y="826680"/>
            <a:ext cx="9833548" cy="1325563"/>
          </a:xfrm>
        </p:spPr>
        <p:txBody>
          <a:bodyPr>
            <a:normAutofit/>
          </a:bodyPr>
          <a:lstStyle/>
          <a:p>
            <a:pPr algn="ctr"/>
            <a:r>
              <a:rPr lang="en-US" sz="4000" b="1">
                <a:solidFill>
                  <a:srgbClr val="FFFFFF"/>
                </a:solidFill>
                <a:latin typeface="Avenir Next LT Pro" panose="020B0504020202020204" pitchFamily="34" charset="0"/>
              </a:rPr>
              <a:t>“Hello world”</a:t>
            </a:r>
          </a:p>
        </p:txBody>
      </p:sp>
    </p:spTree>
    <p:extLst>
      <p:ext uri="{BB962C8B-B14F-4D97-AF65-F5344CB8AC3E}">
        <p14:creationId xmlns:p14="http://schemas.microsoft.com/office/powerpoint/2010/main" val="3988950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581745-4620-4AFD-83E0-E3BD239D9DFB}"/>
              </a:ext>
            </a:extLst>
          </p:cNvPr>
          <p:cNvPicPr>
            <a:picLocks noChangeAspect="1"/>
          </p:cNvPicPr>
          <p:nvPr/>
        </p:nvPicPr>
        <p:blipFill>
          <a:blip r:embed="rId2"/>
          <a:stretch>
            <a:fillRect/>
          </a:stretch>
        </p:blipFill>
        <p:spPr>
          <a:xfrm>
            <a:off x="0" y="0"/>
            <a:ext cx="9703608" cy="6858000"/>
          </a:xfrm>
          <a:prstGeom prst="rect">
            <a:avLst/>
          </a:prstGeom>
        </p:spPr>
      </p:pic>
      <p:pic>
        <p:nvPicPr>
          <p:cNvPr id="4" name="Picture 3">
            <a:extLst>
              <a:ext uri="{FF2B5EF4-FFF2-40B4-BE49-F238E27FC236}">
                <a16:creationId xmlns:a16="http://schemas.microsoft.com/office/drawing/2014/main" id="{6C60F07A-D99F-418C-999D-711EA85D3671}"/>
              </a:ext>
            </a:extLst>
          </p:cNvPr>
          <p:cNvPicPr>
            <a:picLocks noChangeAspect="1"/>
          </p:cNvPicPr>
          <p:nvPr/>
        </p:nvPicPr>
        <p:blipFill rotWithShape="1">
          <a:blip r:embed="rId3"/>
          <a:srcRect t="4310" b="-4311"/>
          <a:stretch/>
        </p:blipFill>
        <p:spPr>
          <a:xfrm>
            <a:off x="6498985" y="6100764"/>
            <a:ext cx="5210175" cy="828675"/>
          </a:xfrm>
          <a:prstGeom prst="rect">
            <a:avLst/>
          </a:prstGeom>
        </p:spPr>
      </p:pic>
    </p:spTree>
    <p:extLst>
      <p:ext uri="{BB962C8B-B14F-4D97-AF65-F5344CB8AC3E}">
        <p14:creationId xmlns:p14="http://schemas.microsoft.com/office/powerpoint/2010/main" val="2749095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9328EE-956F-4712-8292-A1564B650129}"/>
              </a:ext>
            </a:extLst>
          </p:cNvPr>
          <p:cNvPicPr>
            <a:picLocks noChangeAspect="1"/>
          </p:cNvPicPr>
          <p:nvPr/>
        </p:nvPicPr>
        <p:blipFill>
          <a:blip r:embed="rId3"/>
          <a:stretch>
            <a:fillRect/>
          </a:stretch>
        </p:blipFill>
        <p:spPr>
          <a:xfrm>
            <a:off x="0" y="0"/>
            <a:ext cx="7002210" cy="6858000"/>
          </a:xfrm>
          <a:prstGeom prst="rect">
            <a:avLst/>
          </a:prstGeom>
        </p:spPr>
      </p:pic>
    </p:spTree>
    <p:extLst>
      <p:ext uri="{BB962C8B-B14F-4D97-AF65-F5344CB8AC3E}">
        <p14:creationId xmlns:p14="http://schemas.microsoft.com/office/powerpoint/2010/main" val="3112896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FCE1C-3B5E-44DD-9692-A9F8DB76D1B3}"/>
              </a:ext>
            </a:extLst>
          </p:cNvPr>
          <p:cNvSpPr>
            <a:spLocks noGrp="1"/>
          </p:cNvSpPr>
          <p:nvPr>
            <p:ph type="title"/>
          </p:nvPr>
        </p:nvSpPr>
        <p:spPr/>
        <p:txBody>
          <a:bodyPr/>
          <a:lstStyle/>
          <a:p>
            <a:r>
              <a:rPr lang="en-US" b="1" dirty="0">
                <a:latin typeface="Avenir Next LT Pro" panose="020B0504020202020204" pitchFamily="34" charset="0"/>
              </a:rPr>
              <a:t>Output</a:t>
            </a:r>
          </a:p>
        </p:txBody>
      </p:sp>
      <p:pic>
        <p:nvPicPr>
          <p:cNvPr id="4" name="Content Placeholder 3">
            <a:extLst>
              <a:ext uri="{FF2B5EF4-FFF2-40B4-BE49-F238E27FC236}">
                <a16:creationId xmlns:a16="http://schemas.microsoft.com/office/drawing/2014/main" id="{F632A371-1DB5-43E2-879C-3981982B2862}"/>
              </a:ext>
            </a:extLst>
          </p:cNvPr>
          <p:cNvPicPr>
            <a:picLocks noGrp="1" noChangeAspect="1"/>
          </p:cNvPicPr>
          <p:nvPr>
            <p:ph idx="1"/>
          </p:nvPr>
        </p:nvPicPr>
        <p:blipFill>
          <a:blip r:embed="rId2"/>
          <a:stretch>
            <a:fillRect/>
          </a:stretch>
        </p:blipFill>
        <p:spPr>
          <a:xfrm>
            <a:off x="3452812" y="3239294"/>
            <a:ext cx="5286375" cy="1524000"/>
          </a:xfrm>
          <a:prstGeom prst="rect">
            <a:avLst/>
          </a:prstGeom>
        </p:spPr>
      </p:pic>
    </p:spTree>
    <p:extLst>
      <p:ext uri="{BB962C8B-B14F-4D97-AF65-F5344CB8AC3E}">
        <p14:creationId xmlns:p14="http://schemas.microsoft.com/office/powerpoint/2010/main" val="276539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A7C8-F494-42A0-92AC-5CFA84E35417}"/>
              </a:ext>
            </a:extLst>
          </p:cNvPr>
          <p:cNvSpPr>
            <a:spLocks noGrp="1"/>
          </p:cNvSpPr>
          <p:nvPr>
            <p:ph type="title"/>
          </p:nvPr>
        </p:nvSpPr>
        <p:spPr/>
        <p:txBody>
          <a:bodyPr/>
          <a:lstStyle/>
          <a:p>
            <a:r>
              <a:rPr lang="en-US" b="1" dirty="0">
                <a:latin typeface="Avenir Next LT Pro" panose="020B0504020202020204" pitchFamily="34" charset="0"/>
              </a:rPr>
              <a:t>Addition </a:t>
            </a:r>
          </a:p>
        </p:txBody>
      </p:sp>
      <p:sp>
        <p:nvSpPr>
          <p:cNvPr id="3" name="Content Placeholder 2">
            <a:extLst>
              <a:ext uri="{FF2B5EF4-FFF2-40B4-BE49-F238E27FC236}">
                <a16:creationId xmlns:a16="http://schemas.microsoft.com/office/drawing/2014/main" id="{972674C2-7EF2-47F4-9E7A-F0A28056A4EB}"/>
              </a:ext>
            </a:extLst>
          </p:cNvPr>
          <p:cNvSpPr>
            <a:spLocks noGrp="1"/>
          </p:cNvSpPr>
          <p:nvPr>
            <p:ph idx="1"/>
          </p:nvPr>
        </p:nvSpPr>
        <p:spPr>
          <a:xfrm>
            <a:off x="838200" y="1825625"/>
            <a:ext cx="4231133" cy="4351338"/>
          </a:xfrm>
        </p:spPr>
        <p:txBody>
          <a:bodyPr>
            <a:normAutofit fontScale="77500" lnSpcReduction="20000"/>
          </a:bodyPr>
          <a:lstStyle/>
          <a:p>
            <a:r>
              <a:rPr lang="en-US" dirty="0">
                <a:latin typeface="Avenir Next LT Pro" panose="020B0504020202020204" pitchFamily="34" charset="0"/>
              </a:rPr>
              <a:t>Given the heterogeneous nature of the CUDA programming model, a typical sequence of operations for a CUDA C program is:</a:t>
            </a:r>
          </a:p>
          <a:p>
            <a:r>
              <a:rPr lang="en-US" dirty="0">
                <a:latin typeface="Avenir Next LT Pro" panose="020B0504020202020204" pitchFamily="34" charset="0"/>
              </a:rPr>
              <a:t>Declare and allocate host and device memory.</a:t>
            </a:r>
          </a:p>
          <a:p>
            <a:r>
              <a:rPr lang="en-US" dirty="0">
                <a:latin typeface="Avenir Next LT Pro" panose="020B0504020202020204" pitchFamily="34" charset="0"/>
              </a:rPr>
              <a:t>Initialize host data.</a:t>
            </a:r>
          </a:p>
          <a:p>
            <a:r>
              <a:rPr lang="en-US" dirty="0">
                <a:latin typeface="Avenir Next LT Pro" panose="020B0504020202020204" pitchFamily="34" charset="0"/>
              </a:rPr>
              <a:t>Transfer data from the host to the device.</a:t>
            </a:r>
          </a:p>
          <a:p>
            <a:r>
              <a:rPr lang="en-US" dirty="0">
                <a:latin typeface="Avenir Next LT Pro" panose="020B0504020202020204" pitchFamily="34" charset="0"/>
              </a:rPr>
              <a:t>Execute one or more kernels.</a:t>
            </a:r>
          </a:p>
          <a:p>
            <a:r>
              <a:rPr lang="en-US" dirty="0">
                <a:latin typeface="Avenir Next LT Pro" panose="020B0504020202020204" pitchFamily="34" charset="0"/>
              </a:rPr>
              <a:t>Transfer results from the device to the host.</a:t>
            </a:r>
          </a:p>
          <a:p>
            <a:endParaRPr lang="en-US" dirty="0">
              <a:latin typeface="Avenir Next LT Pro" panose="020B0504020202020204" pitchFamily="34" charset="0"/>
            </a:endParaRPr>
          </a:p>
        </p:txBody>
      </p:sp>
      <p:pic>
        <p:nvPicPr>
          <p:cNvPr id="4" name="Picture 3">
            <a:extLst>
              <a:ext uri="{FF2B5EF4-FFF2-40B4-BE49-F238E27FC236}">
                <a16:creationId xmlns:a16="http://schemas.microsoft.com/office/drawing/2014/main" id="{860CDB9E-DF54-4AEA-BCBA-248319D7A366}"/>
              </a:ext>
            </a:extLst>
          </p:cNvPr>
          <p:cNvPicPr>
            <a:picLocks noChangeAspect="1"/>
          </p:cNvPicPr>
          <p:nvPr/>
        </p:nvPicPr>
        <p:blipFill>
          <a:blip r:embed="rId2"/>
          <a:stretch>
            <a:fillRect/>
          </a:stretch>
        </p:blipFill>
        <p:spPr>
          <a:xfrm>
            <a:off x="5069333" y="0"/>
            <a:ext cx="7122667" cy="6858000"/>
          </a:xfrm>
          <a:prstGeom prst="rect">
            <a:avLst/>
          </a:prstGeom>
        </p:spPr>
      </p:pic>
    </p:spTree>
    <p:extLst>
      <p:ext uri="{BB962C8B-B14F-4D97-AF65-F5344CB8AC3E}">
        <p14:creationId xmlns:p14="http://schemas.microsoft.com/office/powerpoint/2010/main" val="455392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0000"/>
                </a:solidFill>
                <a:latin typeface="Avenir Next LT Pro" panose="020B0504020202020204" pitchFamily="34" charset="0"/>
              </a:rPr>
              <a:t>Summary</a:t>
            </a:r>
          </a:p>
        </p:txBody>
      </p:sp>
      <p:sp>
        <p:nvSpPr>
          <p:cNvPr id="3" name="Content Placeholder 2"/>
          <p:cNvSpPr>
            <a:spLocks noGrp="1"/>
          </p:cNvSpPr>
          <p:nvPr>
            <p:ph sz="quarter" idx="1"/>
          </p:nvPr>
        </p:nvSpPr>
        <p:spPr/>
        <p:txBody>
          <a:bodyPr/>
          <a:lstStyle/>
          <a:p>
            <a:r>
              <a:rPr lang="en-US" dirty="0"/>
              <a:t>Moore’s Law hits a power wall</a:t>
            </a:r>
          </a:p>
          <a:p>
            <a:r>
              <a:rPr lang="en-US" dirty="0"/>
              <a:t>GPU is a leading platform of many-core computing</a:t>
            </a:r>
          </a:p>
          <a:p>
            <a:r>
              <a:rPr lang="en-US" dirty="0"/>
              <a:t>Many fields adopt GPU</a:t>
            </a:r>
          </a:p>
          <a:p>
            <a:r>
              <a:rPr lang="en-US" dirty="0"/>
              <a:t>Parallel coding on GPUs </a:t>
            </a:r>
            <a:r>
              <a:rPr lang="mr-IN" dirty="0"/>
              <a:t>–</a:t>
            </a:r>
            <a:r>
              <a:rPr lang="en-US" dirty="0"/>
              <a:t> lucrative yet tricky business </a:t>
            </a:r>
          </a:p>
          <a:p>
            <a:r>
              <a:rPr lang="en-US" dirty="0"/>
              <a:t>Demo</a:t>
            </a:r>
          </a:p>
        </p:txBody>
      </p:sp>
      <p:cxnSp>
        <p:nvCxnSpPr>
          <p:cNvPr id="4" name="Straight Connector 3">
            <a:extLst>
              <a:ext uri="{FF2B5EF4-FFF2-40B4-BE49-F238E27FC236}">
                <a16:creationId xmlns:a16="http://schemas.microsoft.com/office/drawing/2014/main" id="{4E0670C7-2D45-4B55-BFDF-8562AB7F396A}"/>
              </a:ext>
            </a:extLst>
          </p:cNvPr>
          <p:cNvCxnSpPr>
            <a:cxnSpLocks/>
          </p:cNvCxnSpPr>
          <p:nvPr/>
        </p:nvCxnSpPr>
        <p:spPr>
          <a:xfrm>
            <a:off x="0" y="988102"/>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798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4XA">
            <a:hlinkClick r:id="" action="ppaction://media"/>
            <a:extLst>
              <a:ext uri="{FF2B5EF4-FFF2-40B4-BE49-F238E27FC236}">
                <a16:creationId xmlns:a16="http://schemas.microsoft.com/office/drawing/2014/main" id="{10539314-B635-4D22-9842-ABFEA675C2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709192" y="1076116"/>
            <a:ext cx="6773615" cy="5079749"/>
          </a:xfrm>
        </p:spPr>
      </p:pic>
    </p:spTree>
    <p:extLst>
      <p:ext uri="{BB962C8B-B14F-4D97-AF65-F5344CB8AC3E}">
        <p14:creationId xmlns:p14="http://schemas.microsoft.com/office/powerpoint/2010/main" val="195790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79E2-D07A-40A6-BF45-7C5B2AF49F47}"/>
              </a:ext>
            </a:extLst>
          </p:cNvPr>
          <p:cNvSpPr>
            <a:spLocks noGrp="1"/>
          </p:cNvSpPr>
          <p:nvPr>
            <p:ph type="title"/>
          </p:nvPr>
        </p:nvSpPr>
        <p:spPr/>
        <p:txBody>
          <a:bodyPr>
            <a:normAutofit/>
          </a:bodyPr>
          <a:lstStyle/>
          <a:p>
            <a:r>
              <a:rPr lang="en-US" sz="6000" b="1" dirty="0"/>
              <a:t>[Thank you]</a:t>
            </a:r>
          </a:p>
        </p:txBody>
      </p:sp>
      <p:sp>
        <p:nvSpPr>
          <p:cNvPr id="3" name="Content Placeholder 2">
            <a:extLst>
              <a:ext uri="{FF2B5EF4-FFF2-40B4-BE49-F238E27FC236}">
                <a16:creationId xmlns:a16="http://schemas.microsoft.com/office/drawing/2014/main" id="{18C98CC7-1BC5-48DD-8270-C24B5DD74724}"/>
              </a:ext>
            </a:extLst>
          </p:cNvPr>
          <p:cNvSpPr>
            <a:spLocks noGrp="1"/>
          </p:cNvSpPr>
          <p:nvPr>
            <p:ph idx="1"/>
          </p:nvPr>
        </p:nvSpPr>
        <p:spPr/>
        <p:txBody>
          <a:bodyPr/>
          <a:lstStyle/>
          <a:p>
            <a:pPr marL="0" indent="0">
              <a:buNone/>
            </a:pPr>
            <a:r>
              <a:rPr lang="en-US" dirty="0"/>
              <a:t>Any questions?</a:t>
            </a:r>
          </a:p>
        </p:txBody>
      </p:sp>
    </p:spTree>
    <p:extLst>
      <p:ext uri="{BB962C8B-B14F-4D97-AF65-F5344CB8AC3E}">
        <p14:creationId xmlns:p14="http://schemas.microsoft.com/office/powerpoint/2010/main" val="538632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A1B807D-CAD9-4FA7-82D6-30A9CB0DE10B}"/>
              </a:ext>
            </a:extLst>
          </p:cNvPr>
          <p:cNvSpPr/>
          <p:nvPr/>
        </p:nvSpPr>
        <p:spPr>
          <a:xfrm>
            <a:off x="0" y="2237238"/>
            <a:ext cx="5694362" cy="1656980"/>
          </a:xfrm>
          <a:prstGeom prst="rect">
            <a:avLst/>
          </a:prstGeom>
          <a:solidFill>
            <a:schemeClr val="bg2">
              <a:lumMod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pic>
        <p:nvPicPr>
          <p:cNvPr id="7176" name="Picture 8" descr="Old Computer, PC, डेस्कटॉप कंप्यूटर in Halar Road, Valsad , Pramukh Computer  &amp; CCTV | ID: 8873355548">
            <a:extLst>
              <a:ext uri="{FF2B5EF4-FFF2-40B4-BE49-F238E27FC236}">
                <a16:creationId xmlns:a16="http://schemas.microsoft.com/office/drawing/2014/main" id="{6E6DDAC5-3EFE-44FF-9842-BDE3C05CD19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109239" y="1461630"/>
            <a:ext cx="5908421" cy="450603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Laptop - Wikipedia">
            <a:extLst>
              <a:ext uri="{FF2B5EF4-FFF2-40B4-BE49-F238E27FC236}">
                <a16:creationId xmlns:a16="http://schemas.microsoft.com/office/drawing/2014/main" id="{56AAAA4E-F79B-4EE7-98BC-FA7163A38F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238" y="1772020"/>
            <a:ext cx="5908421" cy="464733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Study Finds Some Link Between Cellphone Use and Tumors | Health News | US  News">
            <a:extLst>
              <a:ext uri="{FF2B5EF4-FFF2-40B4-BE49-F238E27FC236}">
                <a16:creationId xmlns:a16="http://schemas.microsoft.com/office/drawing/2014/main" id="{47815DC8-F512-47AF-A71A-7371EDE186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4897" y="2298768"/>
            <a:ext cx="5842227" cy="3838575"/>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Dollar sign – large. Print your own | Dollar sign tattoo, Sign fonts, Money  sign">
            <a:extLst>
              <a:ext uri="{FF2B5EF4-FFF2-40B4-BE49-F238E27FC236}">
                <a16:creationId xmlns:a16="http://schemas.microsoft.com/office/drawing/2014/main" id="{67630385-134A-41DE-858C-90B70F63B0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6176" y="2203540"/>
            <a:ext cx="4215815" cy="42158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C5805C8-8CD4-4EC9-BFFC-C096881F0B84}"/>
              </a:ext>
            </a:extLst>
          </p:cNvPr>
          <p:cNvSpPr/>
          <p:nvPr/>
        </p:nvSpPr>
        <p:spPr>
          <a:xfrm>
            <a:off x="477980" y="625683"/>
            <a:ext cx="704088" cy="1549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3E3395-89F1-4921-8057-A6A775740F2A}"/>
              </a:ext>
            </a:extLst>
          </p:cNvPr>
          <p:cNvSpPr/>
          <p:nvPr/>
        </p:nvSpPr>
        <p:spPr>
          <a:xfrm>
            <a:off x="-3488" y="-1"/>
            <a:ext cx="4916557" cy="68580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3A621-81F0-48FA-A499-3C5A76FF84F1}"/>
              </a:ext>
            </a:extLst>
          </p:cNvPr>
          <p:cNvSpPr>
            <a:spLocks noGrp="1"/>
          </p:cNvSpPr>
          <p:nvPr>
            <p:ph type="title"/>
          </p:nvPr>
        </p:nvSpPr>
        <p:spPr>
          <a:xfrm>
            <a:off x="638640" y="1946880"/>
            <a:ext cx="4149086" cy="638339"/>
          </a:xfrm>
        </p:spPr>
        <p:txBody>
          <a:bodyPr vert="horz" lIns="91440" tIns="45720" rIns="91440" bIns="45720" rtlCol="0" anchor="t">
            <a:normAutofit fontScale="90000"/>
          </a:bodyPr>
          <a:lstStyle/>
          <a:p>
            <a:r>
              <a:rPr lang="en-US" b="1" dirty="0">
                <a:solidFill>
                  <a:srgbClr val="000000"/>
                </a:solidFill>
                <a:latin typeface="Avenir Next LT Pro" panose="020B0504020202020204" pitchFamily="34" charset="0"/>
              </a:rPr>
              <a:t>Technology</a:t>
            </a:r>
            <a:r>
              <a:rPr lang="en-US" dirty="0">
                <a:solidFill>
                  <a:srgbClr val="000000"/>
                </a:solidFill>
                <a:latin typeface="Avenir Next LT Pro" panose="020B0504020202020204" pitchFamily="34" charset="0"/>
              </a:rPr>
              <a:t>: </a:t>
            </a:r>
          </a:p>
        </p:txBody>
      </p:sp>
      <p:cxnSp>
        <p:nvCxnSpPr>
          <p:cNvPr id="11" name="Straight Connector 10">
            <a:extLst>
              <a:ext uri="{FF2B5EF4-FFF2-40B4-BE49-F238E27FC236}">
                <a16:creationId xmlns:a16="http://schemas.microsoft.com/office/drawing/2014/main" id="{884AEC67-29D5-452C-A7B9-385CA308F35B}"/>
              </a:ext>
            </a:extLst>
          </p:cNvPr>
          <p:cNvCxnSpPr>
            <a:cxnSpLocks/>
          </p:cNvCxnSpPr>
          <p:nvPr/>
        </p:nvCxnSpPr>
        <p:spPr>
          <a:xfrm>
            <a:off x="1046922" y="2585219"/>
            <a:ext cx="1982995" cy="744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54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76"/>
                                        </p:tgtEl>
                                      </p:cBhvr>
                                    </p:animEffect>
                                    <p:set>
                                      <p:cBhvr>
                                        <p:cTn id="7" dur="1" fill="hold">
                                          <p:stCondLst>
                                            <p:cond delay="499"/>
                                          </p:stCondLst>
                                        </p:cTn>
                                        <p:tgtEl>
                                          <p:spTgt spid="717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1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178"/>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718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180"/>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7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67FC6DF5-6695-481D-AEEA-555296115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26"/>
            <a:ext cx="675033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a:extLst>
              <a:ext uri="{FF2B5EF4-FFF2-40B4-BE49-F238E27FC236}">
                <a16:creationId xmlns:a16="http://schemas.microsoft.com/office/drawing/2014/main" id="{FE27E6BE-1194-49E7-BA29-0898123DD9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7CD09590-E334-4B9E-86A8-89B1B1EB3398}"/>
              </a:ext>
            </a:extLst>
          </p:cNvPr>
          <p:cNvSpPr>
            <a:spLocks noGrp="1"/>
          </p:cNvSpPr>
          <p:nvPr>
            <p:ph type="title"/>
          </p:nvPr>
        </p:nvSpPr>
        <p:spPr>
          <a:xfrm>
            <a:off x="7337696" y="2816635"/>
            <a:ext cx="4266942" cy="1454051"/>
          </a:xfrm>
        </p:spPr>
        <p:txBody>
          <a:bodyPr>
            <a:normAutofit/>
          </a:bodyPr>
          <a:lstStyle/>
          <a:p>
            <a:pPr algn="ctr"/>
            <a:r>
              <a:rPr lang="en-US" sz="8800" b="1" dirty="0">
                <a:solidFill>
                  <a:schemeClr val="accent1">
                    <a:lumMod val="50000"/>
                  </a:schemeClr>
                </a:solidFill>
                <a:effectLst>
                  <a:outerShdw blurRad="38100" dist="38100" dir="2700000" algn="tl">
                    <a:srgbClr val="000000">
                      <a:alpha val="43137"/>
                    </a:srgbClr>
                  </a:outerShdw>
                </a:effectLst>
                <a:latin typeface="Avenir Next LT Pro" panose="020B0504020202020204" pitchFamily="34" charset="0"/>
              </a:rPr>
              <a:t>1965</a:t>
            </a:r>
          </a:p>
        </p:txBody>
      </p:sp>
      <p:sp>
        <p:nvSpPr>
          <p:cNvPr id="143" name="Freeform 82">
            <a:extLst>
              <a:ext uri="{FF2B5EF4-FFF2-40B4-BE49-F238E27FC236}">
                <a16:creationId xmlns:a16="http://schemas.microsoft.com/office/drawing/2014/main" id="{63D44656-9703-4F76-BF95-869D8579E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62511"/>
            <a:ext cx="3242130" cy="2704964"/>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5" name="Oval 144">
            <a:extLst>
              <a:ext uri="{FF2B5EF4-FFF2-40B4-BE49-F238E27FC236}">
                <a16:creationId xmlns:a16="http://schemas.microsoft.com/office/drawing/2014/main" id="{6F72EDF1-3CBA-4BB0-8AE8-3583F0846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5971" y="2816635"/>
            <a:ext cx="2865340" cy="2865340"/>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78">
            <a:extLst>
              <a:ext uri="{FF2B5EF4-FFF2-40B4-BE49-F238E27FC236}">
                <a16:creationId xmlns:a16="http://schemas.microsoft.com/office/drawing/2014/main" id="{29B389D7-95A7-4E4F-B9CF-F8D686302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090921" cy="3465906"/>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194" name="Picture 2" descr="A desktop computer monitor sitting on top of a desk&#10;&#10;Description automatically generated">
            <a:extLst>
              <a:ext uri="{FF2B5EF4-FFF2-40B4-BE49-F238E27FC236}">
                <a16:creationId xmlns:a16="http://schemas.microsoft.com/office/drawing/2014/main" id="{9C3D1AD3-3D2C-4265-84F6-D8C9BD9C01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2628" y="320231"/>
            <a:ext cx="2966116" cy="2375257"/>
          </a:xfrm>
          <a:prstGeom prst="rect">
            <a:avLst/>
          </a:prstGeom>
          <a:noFill/>
          <a:extLst>
            <a:ext uri="{909E8E84-426E-40DD-AFC4-6F175D3DCCD1}">
              <a14:hiddenFill xmlns:a14="http://schemas.microsoft.com/office/drawing/2010/main">
                <a:solidFill>
                  <a:srgbClr val="FFFFFF"/>
                </a:solidFill>
              </a14:hiddenFill>
            </a:ext>
          </a:extLst>
        </p:spPr>
      </p:pic>
      <p:sp>
        <p:nvSpPr>
          <p:cNvPr id="149" name="Oval 148">
            <a:extLst>
              <a:ext uri="{FF2B5EF4-FFF2-40B4-BE49-F238E27FC236}">
                <a16:creationId xmlns:a16="http://schemas.microsoft.com/office/drawing/2014/main" id="{B275ED38-7160-44B2-ADEA-7615F92E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27" y="457158"/>
            <a:ext cx="1964524" cy="1964524"/>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Apple Watch Series 5 MWVY2LL/A B&amp;H Photo Video">
            <a:extLst>
              <a:ext uri="{FF2B5EF4-FFF2-40B4-BE49-F238E27FC236}">
                <a16:creationId xmlns:a16="http://schemas.microsoft.com/office/drawing/2014/main" id="{70D84E2B-43AA-4214-A856-9F568F2DE7D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43571" y="4804968"/>
            <a:ext cx="1878272" cy="18782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Buy iPhone 11 SIM-free - Apple (UK)">
            <a:extLst>
              <a:ext uri="{FF2B5EF4-FFF2-40B4-BE49-F238E27FC236}">
                <a16:creationId xmlns:a16="http://schemas.microsoft.com/office/drawing/2014/main" id="{13A1A4A6-F7A4-49D9-B43B-4729B602612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032261" y="3317649"/>
            <a:ext cx="1552760" cy="18633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Qi Wireless Charger Pad Kit For Apple iPhone 7 6S 6 Plus 5 5S 5C SE —  Doohickey Hut">
            <a:extLst>
              <a:ext uri="{FF2B5EF4-FFF2-40B4-BE49-F238E27FC236}">
                <a16:creationId xmlns:a16="http://schemas.microsoft.com/office/drawing/2014/main" id="{FC221E78-5D0B-4B06-BB68-4818128B36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0042" y="815209"/>
            <a:ext cx="1359781" cy="1359781"/>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001EFE9F-2EA1-4B96-B3EE-BA8A174C530E}"/>
              </a:ext>
            </a:extLst>
          </p:cNvPr>
          <p:cNvSpPr txBox="1">
            <a:spLocks/>
          </p:cNvSpPr>
          <p:nvPr/>
        </p:nvSpPr>
        <p:spPr>
          <a:xfrm>
            <a:off x="4300457" y="720939"/>
            <a:ext cx="5490870" cy="14540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accent1">
                    <a:lumMod val="50000"/>
                  </a:schemeClr>
                </a:solidFill>
                <a:effectLst>
                  <a:outerShdw blurRad="38100" dist="38100" dir="2700000" algn="tl">
                    <a:srgbClr val="000000">
                      <a:alpha val="43137"/>
                    </a:srgbClr>
                  </a:outerShdw>
                </a:effectLst>
                <a:latin typeface="Avenir Next LT Pro" panose="020B0504020202020204" pitchFamily="34" charset="0"/>
              </a:rPr>
              <a:t>“Golden rule”</a:t>
            </a:r>
          </a:p>
        </p:txBody>
      </p:sp>
      <p:pic>
        <p:nvPicPr>
          <p:cNvPr id="8206" name="Picture 14" descr="The First Packard Car….The Model A 1899-1900 | The Old Motor | Packard cars,  Vintage cars, Old classic cars">
            <a:extLst>
              <a:ext uri="{FF2B5EF4-FFF2-40B4-BE49-F238E27FC236}">
                <a16:creationId xmlns:a16="http://schemas.microsoft.com/office/drawing/2014/main" id="{EFE959BB-1BD4-452D-A062-E0920B443D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02" y="303771"/>
            <a:ext cx="3524071" cy="2133953"/>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BMW X4 2020 xDrive M40i in Oman: New Car Prices, Specs, Reviews &amp;amp;  Photos | YallaMotor">
            <a:extLst>
              <a:ext uri="{FF2B5EF4-FFF2-40B4-BE49-F238E27FC236}">
                <a16:creationId xmlns:a16="http://schemas.microsoft.com/office/drawing/2014/main" id="{CD4F5573-7316-4F15-9895-1B355910AC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305" y="293335"/>
            <a:ext cx="3060163" cy="2292169"/>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Sega Genesis - Wikipedia">
            <a:extLst>
              <a:ext uri="{FF2B5EF4-FFF2-40B4-BE49-F238E27FC236}">
                <a16:creationId xmlns:a16="http://schemas.microsoft.com/office/drawing/2014/main" id="{ADEC4F1A-46A7-40A7-98E2-E62318A159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956" y="5029769"/>
            <a:ext cx="2613725" cy="1306863"/>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PS5 may ship out earlier than expected in Germany according to a retailer |  GamesRadar+">
            <a:extLst>
              <a:ext uri="{FF2B5EF4-FFF2-40B4-BE49-F238E27FC236}">
                <a16:creationId xmlns:a16="http://schemas.microsoft.com/office/drawing/2014/main" id="{D72FE37F-3EDB-46A3-AC47-48069ED05E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92" y="492597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CY8887 Old fashioned antique fixed telephone personality telephone home  phone|home phone|antique telephonetelephone fashion - AliExpress">
            <a:extLst>
              <a:ext uri="{FF2B5EF4-FFF2-40B4-BE49-F238E27FC236}">
                <a16:creationId xmlns:a16="http://schemas.microsoft.com/office/drawing/2014/main" id="{3E2FB908-506D-40F0-8743-F1F55D854E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4506" y="3263415"/>
            <a:ext cx="2025368" cy="2025368"/>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Cell Phone Trafficking &amp; Cell Phone Hacking: A Risky Business - Tracfone">
            <a:extLst>
              <a:ext uri="{FF2B5EF4-FFF2-40B4-BE49-F238E27FC236}">
                <a16:creationId xmlns:a16="http://schemas.microsoft.com/office/drawing/2014/main" id="{87064075-F43A-4F9C-86D0-45491FD489C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2481" y="3476344"/>
            <a:ext cx="2257813" cy="140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64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animEffect transition="in" filter="wipe(down)">
                                      <p:cBhvr>
                                        <p:cTn id="11" dur="500"/>
                                        <p:tgtEl>
                                          <p:spTgt spid="81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19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20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8206"/>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820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2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8210"/>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82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2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821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8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79178E74-62AC-4734-A0ED-CDD9F6CFB52F}"/>
              </a:ext>
            </a:extLst>
          </p:cNvPr>
          <p:cNvSpPr/>
          <p:nvPr/>
        </p:nvSpPr>
        <p:spPr>
          <a:xfrm>
            <a:off x="6247955" y="3114496"/>
            <a:ext cx="2175478" cy="689805"/>
          </a:xfrm>
          <a:prstGeom prst="ellipse">
            <a:avLst/>
          </a:prstGeom>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1120B-3578-45FA-A629-FC7EF0F8A8B0}"/>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dirty="0">
                <a:latin typeface="Avenir Next LT Pro" panose="020B0504020202020204" pitchFamily="34" charset="0"/>
              </a:rPr>
              <a:t>Moore’s Law is Dead? </a:t>
            </a:r>
            <a:br>
              <a:rPr lang="en-US" sz="6000" dirty="0">
                <a:latin typeface="Avenir Next LT Pro" panose="020B0504020202020204" pitchFamily="34" charset="0"/>
              </a:rPr>
            </a:br>
            <a:r>
              <a:rPr lang="en-US" sz="6000" dirty="0">
                <a:latin typeface="Avenir Next LT Pro" panose="020B0504020202020204" pitchFamily="34" charset="0"/>
              </a:rPr>
              <a:t>Or Not?</a:t>
            </a:r>
          </a:p>
        </p:txBody>
      </p:sp>
      <p:grpSp>
        <p:nvGrpSpPr>
          <p:cNvPr id="25" name="Group 24">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6" name="Straight Connector 25">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Rectangle 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 scatter chart&#10;&#10;Description automatically generated">
            <a:extLst>
              <a:ext uri="{FF2B5EF4-FFF2-40B4-BE49-F238E27FC236}">
                <a16:creationId xmlns:a16="http://schemas.microsoft.com/office/drawing/2014/main" id="{BD74379D-54F7-4299-9FA5-9AEBD5097C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8191" r="9122" b="1"/>
          <a:stretch/>
        </p:blipFill>
        <p:spPr>
          <a:xfrm>
            <a:off x="942597" y="612553"/>
            <a:ext cx="5608830" cy="5632894"/>
          </a:xfrm>
          <a:prstGeom prst="rect">
            <a:avLst/>
          </a:prstGeom>
        </p:spPr>
      </p:pic>
      <p:pic>
        <p:nvPicPr>
          <p:cNvPr id="21" name="Content Placeholder 3">
            <a:extLst>
              <a:ext uri="{FF2B5EF4-FFF2-40B4-BE49-F238E27FC236}">
                <a16:creationId xmlns:a16="http://schemas.microsoft.com/office/drawing/2014/main" id="{8AD80F9F-D9A8-45CB-B8FD-97213ED36653}"/>
              </a:ext>
            </a:extLst>
          </p:cNvPr>
          <p:cNvPicPr>
            <a:picLocks noGrp="1" noChangeAspect="1"/>
          </p:cNvPicPr>
          <p:nvPr>
            <p:ph sz="quarter" idx="1"/>
          </p:nvPr>
        </p:nvPicPr>
        <p:blipFill>
          <a:blip r:embed="rId4" cstate="screen">
            <a:extLst>
              <a:ext uri="{28A0092B-C50C-407E-A947-70E740481C1C}">
                <a14:useLocalDpi xmlns:a14="http://schemas.microsoft.com/office/drawing/2010/main"/>
              </a:ext>
            </a:extLst>
          </a:blip>
          <a:srcRect/>
          <a:stretch>
            <a:fillRect/>
          </a:stretch>
        </p:blipFill>
        <p:spPr>
          <a:xfrm>
            <a:off x="4336664" y="4544162"/>
            <a:ext cx="4023413" cy="2163125"/>
          </a:xfrm>
        </p:spPr>
      </p:pic>
      <p:sp>
        <p:nvSpPr>
          <p:cNvPr id="7" name="Rectangle 6">
            <a:extLst>
              <a:ext uri="{FF2B5EF4-FFF2-40B4-BE49-F238E27FC236}">
                <a16:creationId xmlns:a16="http://schemas.microsoft.com/office/drawing/2014/main" id="{0BF450A8-1D67-40E8-92FF-488DDA0800D8}"/>
              </a:ext>
            </a:extLst>
          </p:cNvPr>
          <p:cNvSpPr/>
          <p:nvPr/>
        </p:nvSpPr>
        <p:spPr>
          <a:xfrm>
            <a:off x="7238680" y="6178270"/>
            <a:ext cx="5855368" cy="923330"/>
          </a:xfrm>
          <a:prstGeom prst="rect">
            <a:avLst/>
          </a:prstGeom>
        </p:spPr>
        <p:txBody>
          <a:bodyPr wrap="square">
            <a:spAutoFit/>
          </a:bodyPr>
          <a:lstStyle/>
          <a:p>
            <a:r>
              <a:rPr lang="en-US" dirty="0">
                <a:hlinkClick r:id="rId5"/>
              </a:rPr>
              <a:t>https://www.intel.com/content/www/us/en/silicon-innovations/moores-law-technology.html</a:t>
            </a:r>
            <a:endParaRPr lang="en-US" dirty="0"/>
          </a:p>
          <a:p>
            <a:endParaRPr lang="en-US" dirty="0"/>
          </a:p>
        </p:txBody>
      </p:sp>
      <p:pic>
        <p:nvPicPr>
          <p:cNvPr id="8" name="Picture 7" descr="Graphical user interface, text&#10;&#10;Description automatically generated">
            <a:extLst>
              <a:ext uri="{FF2B5EF4-FFF2-40B4-BE49-F238E27FC236}">
                <a16:creationId xmlns:a16="http://schemas.microsoft.com/office/drawing/2014/main" id="{8AB9B992-8163-4DEB-A9F0-F27EF12F95ED}"/>
              </a:ext>
            </a:extLst>
          </p:cNvPr>
          <p:cNvPicPr>
            <a:picLocks noChangeAspect="1"/>
          </p:cNvPicPr>
          <p:nvPr/>
        </p:nvPicPr>
        <p:blipFill>
          <a:blip r:embed="rId6"/>
          <a:stretch>
            <a:fillRect/>
          </a:stretch>
        </p:blipFill>
        <p:spPr>
          <a:xfrm>
            <a:off x="223308" y="1210006"/>
            <a:ext cx="10471187" cy="5069160"/>
          </a:xfrm>
          <a:prstGeom prst="rect">
            <a:avLst/>
          </a:prstGeom>
        </p:spPr>
      </p:pic>
      <p:cxnSp>
        <p:nvCxnSpPr>
          <p:cNvPr id="19" name="Straight Connector 18">
            <a:extLst>
              <a:ext uri="{FF2B5EF4-FFF2-40B4-BE49-F238E27FC236}">
                <a16:creationId xmlns:a16="http://schemas.microsoft.com/office/drawing/2014/main" id="{DE5B6179-4EA2-4D80-B113-FDE414E2C984}"/>
              </a:ext>
            </a:extLst>
          </p:cNvPr>
          <p:cNvCxnSpPr/>
          <p:nvPr/>
        </p:nvCxnSpPr>
        <p:spPr>
          <a:xfrm>
            <a:off x="2096202" y="4094542"/>
            <a:ext cx="1892968" cy="0"/>
          </a:xfrm>
          <a:prstGeom prst="line">
            <a:avLst/>
          </a:prstGeom>
          <a:ln>
            <a:solidFill>
              <a:srgbClr val="FFFF00"/>
            </a:solidFill>
          </a:ln>
          <a:effectLst>
            <a:glow rad="1397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29AA6DB-A952-4092-8A5E-52DCB7303F37}"/>
              </a:ext>
            </a:extLst>
          </p:cNvPr>
          <p:cNvCxnSpPr/>
          <p:nvPr/>
        </p:nvCxnSpPr>
        <p:spPr>
          <a:xfrm>
            <a:off x="4875036" y="4102563"/>
            <a:ext cx="1892968" cy="0"/>
          </a:xfrm>
          <a:prstGeom prst="line">
            <a:avLst/>
          </a:prstGeom>
          <a:ln>
            <a:solidFill>
              <a:srgbClr val="FFFF00"/>
            </a:solidFill>
          </a:ln>
          <a:effectLst>
            <a:glow rad="139700">
              <a:schemeClr val="accent4">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A572D2A-B705-469F-8EA9-70AD975BD73C}"/>
              </a:ext>
            </a:extLst>
          </p:cNvPr>
          <p:cNvCxnSpPr>
            <a:cxnSpLocks/>
          </p:cNvCxnSpPr>
          <p:nvPr/>
        </p:nvCxnSpPr>
        <p:spPr>
          <a:xfrm flipV="1">
            <a:off x="1783451" y="1788205"/>
            <a:ext cx="2387496" cy="1945013"/>
          </a:xfrm>
          <a:prstGeom prst="straightConnector1">
            <a:avLst/>
          </a:prstGeom>
          <a:ln>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47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90" y="0"/>
            <a:ext cx="10515600" cy="1325563"/>
          </a:xfrm>
        </p:spPr>
        <p:txBody>
          <a:bodyPr/>
          <a:lstStyle/>
          <a:p>
            <a:r>
              <a:rPr lang="en-US" b="1" dirty="0">
                <a:solidFill>
                  <a:srgbClr val="000000"/>
                </a:solidFill>
                <a:latin typeface="Avenir Next LT Pro" panose="020B0504020202020204" pitchFamily="34" charset="0"/>
              </a:rPr>
              <a:t>The True Story is ...</a:t>
            </a:r>
          </a:p>
        </p:txBody>
      </p:sp>
      <p:pic>
        <p:nvPicPr>
          <p:cNvPr id="12" name="Content Placeholder 11" descr="main-qimg-447d4b6301f1933da9677defc4a021d9.png"/>
          <p:cNvPicPr>
            <a:picLocks noGrp="1" noChangeAspect="1"/>
          </p:cNvPicPr>
          <p:nvPr>
            <p:ph sz="quarter" idx="1"/>
          </p:nvPr>
        </p:nvPicPr>
        <p:blipFill>
          <a:blip r:embed="rId3" cstate="screen">
            <a:extLst>
              <a:ext uri="{28A0092B-C50C-407E-A947-70E740481C1C}">
                <a14:useLocalDpi xmlns:a14="http://schemas.microsoft.com/office/drawing/2010/main"/>
              </a:ext>
            </a:extLst>
          </a:blip>
          <a:srcRect t="7994" b="7994"/>
          <a:stretch>
            <a:fillRect/>
          </a:stretch>
        </p:blipFill>
        <p:spPr>
          <a:xfrm>
            <a:off x="2280084" y="1972650"/>
            <a:ext cx="8210426" cy="4414208"/>
          </a:xfrm>
        </p:spPr>
      </p:pic>
      <p:cxnSp>
        <p:nvCxnSpPr>
          <p:cNvPr id="10" name="Straight Connector 9">
            <a:extLst>
              <a:ext uri="{FF2B5EF4-FFF2-40B4-BE49-F238E27FC236}">
                <a16:creationId xmlns:a16="http://schemas.microsoft.com/office/drawing/2014/main" id="{09237A56-9447-4F40-9D4E-982ED4D2CA90}"/>
              </a:ext>
            </a:extLst>
          </p:cNvPr>
          <p:cNvCxnSpPr/>
          <p:nvPr/>
        </p:nvCxnSpPr>
        <p:spPr>
          <a:xfrm flipV="1">
            <a:off x="6817897" y="1283368"/>
            <a:ext cx="0" cy="4815680"/>
          </a:xfrm>
          <a:prstGeom prst="line">
            <a:avLst/>
          </a:prstGeom>
          <a:ln>
            <a:solidFill>
              <a:schemeClr val="tx1"/>
            </a:solidFill>
            <a:prstDash val="lgDash"/>
          </a:ln>
          <a:effectLst>
            <a:outerShdw blurRad="63500" sx="102000" sy="102000" algn="ctr" rotWithShape="0">
              <a:srgbClr val="FFFF00">
                <a:alpha val="40000"/>
              </a:srgbClr>
            </a:outerShdw>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2964CDE-1E56-4508-9D25-BD88B25D1AA9}"/>
              </a:ext>
            </a:extLst>
          </p:cNvPr>
          <p:cNvCxnSpPr>
            <a:cxnSpLocks/>
          </p:cNvCxnSpPr>
          <p:nvPr/>
        </p:nvCxnSpPr>
        <p:spPr>
          <a:xfrm>
            <a:off x="0" y="948346"/>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79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9" y="10635"/>
            <a:ext cx="10515600" cy="1325563"/>
          </a:xfrm>
        </p:spPr>
        <p:txBody>
          <a:bodyPr/>
          <a:lstStyle/>
          <a:p>
            <a:r>
              <a:rPr lang="en-US" b="1" dirty="0">
                <a:solidFill>
                  <a:srgbClr val="000000"/>
                </a:solidFill>
                <a:latin typeface="Avenir Next LT Pro" panose="020B0504020202020204" pitchFamily="34" charset="0"/>
              </a:rPr>
              <a:t>Multi-Core Age: Intel</a:t>
            </a:r>
          </a:p>
        </p:txBody>
      </p:sp>
      <p:pic>
        <p:nvPicPr>
          <p:cNvPr id="4" name="Content Placeholder 3"/>
          <p:cNvPicPr>
            <a:picLocks noGrp="1" noChangeAspect="1"/>
          </p:cNvPicPr>
          <p:nvPr>
            <p:ph sz="quarter" idx="1"/>
          </p:nvPr>
        </p:nvPicPr>
        <p:blipFill>
          <a:blip r:embed="rId3" cstate="screen">
            <a:extLst>
              <a:ext uri="{28A0092B-C50C-407E-A947-70E740481C1C}">
                <a14:useLocalDpi xmlns:a14="http://schemas.microsoft.com/office/drawing/2010/main"/>
              </a:ext>
            </a:extLst>
          </a:blip>
          <a:srcRect/>
          <a:stretch>
            <a:fillRect/>
          </a:stretch>
        </p:blipFill>
        <p:spPr/>
      </p:pic>
      <p:sp>
        <p:nvSpPr>
          <p:cNvPr id="5" name="TextBox 4"/>
          <p:cNvSpPr txBox="1"/>
          <p:nvPr/>
        </p:nvSpPr>
        <p:spPr>
          <a:xfrm>
            <a:off x="7024941" y="6295329"/>
            <a:ext cx="2921818" cy="276999"/>
          </a:xfrm>
          <a:prstGeom prst="rect">
            <a:avLst/>
          </a:prstGeom>
          <a:noFill/>
        </p:spPr>
        <p:txBody>
          <a:bodyPr wrap="none" rtlCol="0">
            <a:spAutoFit/>
          </a:bodyPr>
          <a:lstStyle/>
          <a:p>
            <a:r>
              <a:rPr lang="en-US" sz="1200" dirty="0" err="1">
                <a:latin typeface="Arial"/>
                <a:cs typeface="Arial"/>
              </a:rPr>
              <a:t>Nvidia.com</a:t>
            </a:r>
            <a:r>
              <a:rPr lang="en-US" sz="1200" dirty="0">
                <a:latin typeface="Arial"/>
                <a:cs typeface="Arial"/>
              </a:rPr>
              <a:t>. Last Retrieved April 2, 2018</a:t>
            </a:r>
          </a:p>
        </p:txBody>
      </p:sp>
      <p:cxnSp>
        <p:nvCxnSpPr>
          <p:cNvPr id="6" name="Straight Connector 5">
            <a:extLst>
              <a:ext uri="{FF2B5EF4-FFF2-40B4-BE49-F238E27FC236}">
                <a16:creationId xmlns:a16="http://schemas.microsoft.com/office/drawing/2014/main" id="{3334549B-D652-42E5-9C0E-A915E558414D}"/>
              </a:ext>
            </a:extLst>
          </p:cNvPr>
          <p:cNvCxnSpPr>
            <a:cxnSpLocks/>
          </p:cNvCxnSpPr>
          <p:nvPr/>
        </p:nvCxnSpPr>
        <p:spPr>
          <a:xfrm>
            <a:off x="20708" y="935098"/>
            <a:ext cx="18478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914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3255</Words>
  <Application>Microsoft Office PowerPoint</Application>
  <PresentationFormat>Widescreen</PresentationFormat>
  <Paragraphs>334</Paragraphs>
  <Slides>47</Slides>
  <Notes>24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Avenir Next LT Pro</vt:lpstr>
      <vt:lpstr>Calibri</vt:lpstr>
      <vt:lpstr>Calibri Light</vt:lpstr>
      <vt:lpstr>Georgia</vt:lpstr>
      <vt:lpstr>Tahoma</vt:lpstr>
      <vt:lpstr>Times New Roman</vt:lpstr>
      <vt:lpstr>Wingdings</vt:lpstr>
      <vt:lpstr>Wingdings 2</vt:lpstr>
      <vt:lpstr>Office Theme</vt:lpstr>
      <vt:lpstr>PowerPoint Presentation</vt:lpstr>
      <vt:lpstr>Agenda </vt:lpstr>
      <vt:lpstr>Gordon Moore</vt:lpstr>
      <vt:lpstr>Moore’s Law </vt:lpstr>
      <vt:lpstr>Technology: </vt:lpstr>
      <vt:lpstr>1965</vt:lpstr>
      <vt:lpstr>Moore’s Law is Dead?  Or Not?</vt:lpstr>
      <vt:lpstr>The True Story is ...</vt:lpstr>
      <vt:lpstr>Multi-Core Age: Intel</vt:lpstr>
      <vt:lpstr>Multi-Core Today</vt:lpstr>
      <vt:lpstr>Other Players</vt:lpstr>
      <vt:lpstr>And Co-Processors</vt:lpstr>
      <vt:lpstr>CPU vs. GPU Design</vt:lpstr>
      <vt:lpstr>Sample Assembly Code </vt:lpstr>
      <vt:lpstr>Instruction Parallelism: Pipelining</vt:lpstr>
      <vt:lpstr>CPU Thread Support</vt:lpstr>
      <vt:lpstr>GPU Thread Support</vt:lpstr>
      <vt:lpstr>GPU Architecture</vt:lpstr>
      <vt:lpstr>The Looks of A GPU </vt:lpstr>
      <vt:lpstr>A Look Inside the Box</vt:lpstr>
      <vt:lpstr>TESLA V100 Architecture</vt:lpstr>
      <vt:lpstr>Pascal/Volta Specifications</vt:lpstr>
      <vt:lpstr>Volta GV100 SM</vt:lpstr>
      <vt:lpstr>GPU Computing Power</vt:lpstr>
      <vt:lpstr>TOP 500 List – June 2003</vt:lpstr>
      <vt:lpstr>Earth-Simulator </vt:lpstr>
      <vt:lpstr>GPU Memory Bandwidth</vt:lpstr>
      <vt:lpstr>900GB is ...</vt:lpstr>
      <vt:lpstr>Popularity of GPU computing</vt:lpstr>
      <vt:lpstr>Application Domains of GPGPU</vt:lpstr>
      <vt:lpstr>Application Domains of GPGPU</vt:lpstr>
      <vt:lpstr>GPGPU: Programming a GPU</vt:lpstr>
      <vt:lpstr>GPU architecture basics</vt:lpstr>
      <vt:lpstr>Memory Hierarchy</vt:lpstr>
      <vt:lpstr>CUDA Programmer’s View of GPU Memories</vt:lpstr>
      <vt:lpstr>Heterogeneous Computing</vt:lpstr>
      <vt:lpstr>Memory Layout of C/C++ Programs</vt:lpstr>
      <vt:lpstr>How I connect to GPU cards</vt:lpstr>
      <vt:lpstr>Compiling a CUDA program</vt:lpstr>
      <vt:lpstr>“Hello world”</vt:lpstr>
      <vt:lpstr>PowerPoint Presentation</vt:lpstr>
      <vt:lpstr>PowerPoint Presentation</vt:lpstr>
      <vt:lpstr>Output</vt:lpstr>
      <vt:lpstr>Addition </vt:lpstr>
      <vt:lpstr>Summary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Anfal AlYousufi</dc:creator>
  <cp:lastModifiedBy>Anfal AlYousufi</cp:lastModifiedBy>
  <cp:revision>1</cp:revision>
  <dcterms:created xsi:type="dcterms:W3CDTF">2020-11-09T18:02:38Z</dcterms:created>
  <dcterms:modified xsi:type="dcterms:W3CDTF">2020-11-09T18:02:50Z</dcterms:modified>
</cp:coreProperties>
</file>